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20"/>
  </p:handoutMasterIdLst>
  <p:sldIdLst>
    <p:sldId id="256" r:id="rId2"/>
    <p:sldId id="257" r:id="rId3"/>
    <p:sldId id="269" r:id="rId4"/>
    <p:sldId id="259" r:id="rId5"/>
    <p:sldId id="263" r:id="rId6"/>
    <p:sldId id="264" r:id="rId7"/>
    <p:sldId id="272" r:id="rId8"/>
    <p:sldId id="270" r:id="rId9"/>
    <p:sldId id="273" r:id="rId10"/>
    <p:sldId id="267" r:id="rId11"/>
    <p:sldId id="266" r:id="rId12"/>
    <p:sldId id="265" r:id="rId13"/>
    <p:sldId id="275" r:id="rId14"/>
    <p:sldId id="268" r:id="rId15"/>
    <p:sldId id="260" r:id="rId16"/>
    <p:sldId id="271" r:id="rId17"/>
    <p:sldId id="261" r:id="rId18"/>
    <p:sldId id="262" r:id="rId19"/>
  </p:sldIdLst>
  <p:sldSz cx="9144000" cy="6858000" type="screen4x3"/>
  <p:notesSz cx="6858000" cy="9144000"/>
  <p:defaultTextStyle>
    <a:defPPr>
      <a:defRPr lang="ru-RU"/>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07" autoAdjust="0"/>
    <p:restoredTop sz="94660"/>
  </p:normalViewPr>
  <p:slideViewPr>
    <p:cSldViewPr>
      <p:cViewPr varScale="1">
        <p:scale>
          <a:sx n="156" d="100"/>
          <a:sy n="156" d="100"/>
        </p:scale>
        <p:origin x="464" y="184"/>
      </p:cViewPr>
      <p:guideLst>
        <p:guide orient="horz" pos="2160"/>
        <p:guide pos="2880"/>
      </p:guideLst>
    </p:cSldViewPr>
  </p:slideViewPr>
  <p:notesTextViewPr>
    <p:cViewPr>
      <p:scale>
        <a:sx n="100" d="100"/>
        <a:sy n="100" d="100"/>
      </p:scale>
      <p:origin x="0" y="0"/>
    </p:cViewPr>
  </p:notesTextViewPr>
  <p:sorterViewPr>
    <p:cViewPr>
      <p:scale>
        <a:sx n="160" d="100"/>
        <a:sy n="160" d="100"/>
      </p:scale>
      <p:origin x="0" y="0"/>
    </p:cViewPr>
  </p:sorter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FF02AF8D-9058-4F45-99D0-77C6A99AE631}"/>
              </a:ext>
            </a:extLst>
          </p:cNvPr>
          <p:cNvSpPr>
            <a:spLocks noGrp="1" noChangeArrowheads="1"/>
          </p:cNvSpPr>
          <p:nvPr>
            <p:ph type="ctrTitle"/>
          </p:nvPr>
        </p:nvSpPr>
        <p:spPr>
          <a:xfrm>
            <a:off x="250825" y="5373688"/>
            <a:ext cx="6048375" cy="750887"/>
          </a:xfrm>
        </p:spPr>
        <p:txBody>
          <a:bodyPr/>
          <a:lstStyle>
            <a:lvl1pPr>
              <a:defRPr sz="2800" b="1"/>
            </a:lvl1pPr>
          </a:lstStyle>
          <a:p>
            <a:pPr lvl="0"/>
            <a:r>
              <a:rPr lang="en-US" altLang="en-US" noProof="0"/>
              <a:t>Click to edit Master title style</a:t>
            </a:r>
            <a:endParaRPr lang="ru-RU" altLang="en-US" noProof="0"/>
          </a:p>
        </p:txBody>
      </p:sp>
      <p:sp>
        <p:nvSpPr>
          <p:cNvPr id="5123" name="Rectangle 3">
            <a:extLst>
              <a:ext uri="{FF2B5EF4-FFF2-40B4-BE49-F238E27FC236}">
                <a16:creationId xmlns:a16="http://schemas.microsoft.com/office/drawing/2014/main" id="{E16743E1-6BF9-464E-B0DF-B7C4A2690A55}"/>
              </a:ext>
            </a:extLst>
          </p:cNvPr>
          <p:cNvSpPr>
            <a:spLocks noGrp="1" noChangeArrowheads="1"/>
          </p:cNvSpPr>
          <p:nvPr>
            <p:ph type="subTitle" idx="1"/>
          </p:nvPr>
        </p:nvSpPr>
        <p:spPr>
          <a:xfrm>
            <a:off x="250825" y="6094413"/>
            <a:ext cx="6048375" cy="503237"/>
          </a:xfrm>
          <a:effectLst>
            <a:outerShdw dist="17961" dir="2700000" algn="ctr" rotWithShape="0">
              <a:schemeClr val="bg2"/>
            </a:outerShdw>
          </a:effectLst>
        </p:spPr>
        <p:txBody>
          <a:bodyPr/>
          <a:lstStyle>
            <a:lvl1pPr marL="0" indent="0">
              <a:buFontTx/>
              <a:buNone/>
              <a:defRPr sz="2400" b="1">
                <a:solidFill>
                  <a:schemeClr val="bg1"/>
                </a:solidFill>
              </a:defRPr>
            </a:lvl1pPr>
          </a:lstStyle>
          <a:p>
            <a:pPr lvl="0"/>
            <a:r>
              <a:rPr lang="en-US" altLang="en-US" noProof="0"/>
              <a:t>Click to edit Master subtitle style</a:t>
            </a:r>
            <a:endParaRPr lang="ru-RU" altLang="en-US"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4069A-2AD8-4032-B780-8ADD47AE31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A7FC1C-5735-459E-BF90-22E6E20437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6737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3F52B6-A230-47E6-9805-54D380342692}"/>
              </a:ext>
            </a:extLst>
          </p:cNvPr>
          <p:cNvSpPr>
            <a:spLocks noGrp="1"/>
          </p:cNvSpPr>
          <p:nvPr>
            <p:ph type="title" orient="vert"/>
          </p:nvPr>
        </p:nvSpPr>
        <p:spPr>
          <a:xfrm>
            <a:off x="7019925" y="400050"/>
            <a:ext cx="1800225" cy="59102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5BF88D5-AAA3-46ED-989A-014A80794CF0}"/>
              </a:ext>
            </a:extLst>
          </p:cNvPr>
          <p:cNvSpPr>
            <a:spLocks noGrp="1"/>
          </p:cNvSpPr>
          <p:nvPr>
            <p:ph type="body" orient="vert" idx="1"/>
          </p:nvPr>
        </p:nvSpPr>
        <p:spPr>
          <a:xfrm>
            <a:off x="1619250" y="400050"/>
            <a:ext cx="5248275" cy="59102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4172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31481-0E0C-45E6-8EBE-57D286EE99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E63FE0-C784-42B8-AA49-7C353BD233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9532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5166C-CEA5-42DD-99DA-47704DD27DE4}"/>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5821E6-E246-4BE9-BBFE-ED8784AB6E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615273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7EEB3-D020-42C4-A513-14E9484386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1B8F85-1EEA-41E2-AA43-73CEBB5A9C4C}"/>
              </a:ext>
            </a:extLst>
          </p:cNvPr>
          <p:cNvSpPr>
            <a:spLocks noGrp="1"/>
          </p:cNvSpPr>
          <p:nvPr>
            <p:ph sz="half" idx="1"/>
          </p:nvPr>
        </p:nvSpPr>
        <p:spPr>
          <a:xfrm>
            <a:off x="1619250" y="1557338"/>
            <a:ext cx="3524250" cy="475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BBC5218-40E7-4194-B36D-5B945EDDFA27}"/>
              </a:ext>
            </a:extLst>
          </p:cNvPr>
          <p:cNvSpPr>
            <a:spLocks noGrp="1"/>
          </p:cNvSpPr>
          <p:nvPr>
            <p:ph sz="half" idx="2"/>
          </p:nvPr>
        </p:nvSpPr>
        <p:spPr>
          <a:xfrm>
            <a:off x="5295900" y="1557338"/>
            <a:ext cx="3524250" cy="475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3289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9D2E9-E592-433A-AEB5-E5852DF124C5}"/>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9E5B79-1611-4F33-9458-D0C15962E2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8D9FA4-588C-457B-88A5-D98D2E48E98B}"/>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D927166-47F4-4DC6-B116-6027B87246A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E8DDC0-D920-4CD1-B600-1F3DAC47229D}"/>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5406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830EF-B6DF-4836-B3B3-0AF167C74C2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8838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3827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9AA33-1871-45DE-9E1D-35A0E84D4393}"/>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7B646F6-EF7F-491A-A848-6E95B7A329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955D880-43AC-4D32-8760-9A3C0E42C4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243208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02396-5191-4966-AD45-3983A07026A4}"/>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0313822-AA7D-449A-AA20-538766B15B1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FC5B07B-55B5-4798-BC75-CB2C6DF9FFE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789658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F101803-04F3-4D00-A218-BFE0A0E51A93}"/>
              </a:ext>
            </a:extLst>
          </p:cNvPr>
          <p:cNvSpPr>
            <a:spLocks noGrp="1" noChangeArrowheads="1"/>
          </p:cNvSpPr>
          <p:nvPr>
            <p:ph type="title"/>
          </p:nvPr>
        </p:nvSpPr>
        <p:spPr bwMode="auto">
          <a:xfrm>
            <a:off x="2484438" y="400050"/>
            <a:ext cx="6335712" cy="5080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ru-RU" altLang="en-US"/>
          </a:p>
        </p:txBody>
      </p:sp>
      <p:sp>
        <p:nvSpPr>
          <p:cNvPr id="1027" name="Rectangle 3">
            <a:extLst>
              <a:ext uri="{FF2B5EF4-FFF2-40B4-BE49-F238E27FC236}">
                <a16:creationId xmlns:a16="http://schemas.microsoft.com/office/drawing/2014/main" id="{E9510DB6-D7F1-4A14-A144-30E4171FFED1}"/>
              </a:ext>
            </a:extLst>
          </p:cNvPr>
          <p:cNvSpPr>
            <a:spLocks noGrp="1" noChangeArrowheads="1"/>
          </p:cNvSpPr>
          <p:nvPr>
            <p:ph type="body" idx="1"/>
          </p:nvPr>
        </p:nvSpPr>
        <p:spPr bwMode="auto">
          <a:xfrm>
            <a:off x="1619250" y="1557338"/>
            <a:ext cx="7200900" cy="475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ru-RU"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1" fontAlgn="base" hangingPunct="1">
        <a:spcBef>
          <a:spcPct val="0"/>
        </a:spcBef>
        <a:spcAft>
          <a:spcPct val="0"/>
        </a:spcAft>
        <a:defRPr sz="3200" kern="1200">
          <a:solidFill>
            <a:schemeClr val="bg1"/>
          </a:solidFill>
          <a:latin typeface="+mj-lt"/>
          <a:ea typeface="+mj-ea"/>
          <a:cs typeface="+mj-cs"/>
        </a:defRPr>
      </a:lvl1pPr>
      <a:lvl2pPr algn="l" rtl="0" eaLnBrk="1" fontAlgn="base" hangingPunct="1">
        <a:spcBef>
          <a:spcPct val="0"/>
        </a:spcBef>
        <a:spcAft>
          <a:spcPct val="0"/>
        </a:spcAft>
        <a:defRPr sz="3200">
          <a:solidFill>
            <a:schemeClr val="bg1"/>
          </a:solidFill>
          <a:latin typeface="Arial" panose="020B0604020202020204" pitchFamily="34" charset="0"/>
        </a:defRPr>
      </a:lvl2pPr>
      <a:lvl3pPr algn="l" rtl="0" eaLnBrk="1" fontAlgn="base" hangingPunct="1">
        <a:spcBef>
          <a:spcPct val="0"/>
        </a:spcBef>
        <a:spcAft>
          <a:spcPct val="0"/>
        </a:spcAft>
        <a:defRPr sz="3200">
          <a:solidFill>
            <a:schemeClr val="bg1"/>
          </a:solidFill>
          <a:latin typeface="Arial" panose="020B0604020202020204" pitchFamily="34" charset="0"/>
        </a:defRPr>
      </a:lvl3pPr>
      <a:lvl4pPr algn="l" rtl="0" eaLnBrk="1" fontAlgn="base" hangingPunct="1">
        <a:spcBef>
          <a:spcPct val="0"/>
        </a:spcBef>
        <a:spcAft>
          <a:spcPct val="0"/>
        </a:spcAft>
        <a:defRPr sz="3200">
          <a:solidFill>
            <a:schemeClr val="bg1"/>
          </a:solidFill>
          <a:latin typeface="Arial" panose="020B0604020202020204" pitchFamily="34" charset="0"/>
        </a:defRPr>
      </a:lvl4pPr>
      <a:lvl5pPr algn="l" rtl="0" eaLnBrk="1" fontAlgn="base" hangingPunct="1">
        <a:spcBef>
          <a:spcPct val="0"/>
        </a:spcBef>
        <a:spcAft>
          <a:spcPct val="0"/>
        </a:spcAft>
        <a:defRPr sz="3200">
          <a:solidFill>
            <a:schemeClr val="bg1"/>
          </a:solidFill>
          <a:latin typeface="Arial" panose="020B0604020202020204" pitchFamily="34" charset="0"/>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p:titleStyle>
    <p:bodyStyle>
      <a:lvl1pPr marL="342900" indent="-342900" algn="l" rtl="0" eaLnBrk="1" fontAlgn="base" hangingPunct="1">
        <a:spcBef>
          <a:spcPct val="20000"/>
        </a:spcBef>
        <a:spcAft>
          <a:spcPct val="0"/>
        </a:spcAft>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b="1"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nhc.noaa.gov/data/tcr/AL092017_Harvey.pdf" TargetMode="External"/><Relationship Id="rId2" Type="http://schemas.openxmlformats.org/officeDocument/2006/relationships/hyperlink" Target="http://data.gcoos.org/waf.php"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64DDFEE9-4DF5-409F-88B6-FD6E7D4EA167}"/>
              </a:ext>
            </a:extLst>
          </p:cNvPr>
          <p:cNvSpPr>
            <a:spLocks noGrp="1" noChangeArrowheads="1"/>
          </p:cNvSpPr>
          <p:nvPr>
            <p:ph type="ctrTitle"/>
          </p:nvPr>
        </p:nvSpPr>
        <p:spPr>
          <a:xfrm>
            <a:off x="296862" y="5589588"/>
            <a:ext cx="7246937" cy="561975"/>
          </a:xfrm>
          <a:noFill/>
        </p:spPr>
        <p:txBody>
          <a:bodyPr/>
          <a:lstStyle/>
          <a:p>
            <a:r>
              <a:rPr lang="en-US" altLang="en-US" dirty="0">
                <a:latin typeface="Tahoma" panose="020B0604030504040204" pitchFamily="34" charset="0"/>
              </a:rPr>
              <a:t>Hurricane Harvey – Track Analysis</a:t>
            </a:r>
            <a:endParaRPr lang="uk-UA" altLang="en-US" dirty="0">
              <a:latin typeface="Tahoma" panose="020B0604030504040204" pitchFamily="34" charset="0"/>
            </a:endParaRPr>
          </a:p>
        </p:txBody>
      </p:sp>
      <p:sp>
        <p:nvSpPr>
          <p:cNvPr id="34819" name="Rectangle 3">
            <a:extLst>
              <a:ext uri="{FF2B5EF4-FFF2-40B4-BE49-F238E27FC236}">
                <a16:creationId xmlns:a16="http://schemas.microsoft.com/office/drawing/2014/main" id="{30307A0A-B843-4956-9DC3-EFBE5F9B2891}"/>
              </a:ext>
            </a:extLst>
          </p:cNvPr>
          <p:cNvSpPr>
            <a:spLocks noGrp="1" noChangeArrowheads="1"/>
          </p:cNvSpPr>
          <p:nvPr>
            <p:ph type="subTitle" idx="1"/>
          </p:nvPr>
        </p:nvSpPr>
        <p:spPr>
          <a:xfrm>
            <a:off x="333304" y="6168128"/>
            <a:ext cx="5534095" cy="461272"/>
          </a:xfrm>
        </p:spPr>
        <p:txBody>
          <a:bodyPr/>
          <a:lstStyle/>
          <a:p>
            <a:pPr>
              <a:lnSpc>
                <a:spcPct val="90000"/>
              </a:lnSpc>
            </a:pPr>
            <a:r>
              <a:rPr lang="en-US" altLang="en-US" dirty="0"/>
              <a:t>Data Analytics &amp; Visualization 2020</a:t>
            </a:r>
            <a:endParaRPr lang="uk-UA"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Water Salinity</a:t>
            </a:r>
            <a:endParaRPr lang="uk-UA" altLang="en-US" b="1" dirty="0">
              <a:latin typeface="Tahoma" panose="020B0604030504040204" pitchFamily="34" charset="0"/>
            </a:endParaRPr>
          </a:p>
        </p:txBody>
      </p:sp>
      <p:pic>
        <p:nvPicPr>
          <p:cNvPr id="2" name="Picture 1">
            <a:extLst>
              <a:ext uri="{FF2B5EF4-FFF2-40B4-BE49-F238E27FC236}">
                <a16:creationId xmlns:a16="http://schemas.microsoft.com/office/drawing/2014/main" id="{950A7B6E-ACF6-4453-B4F2-EDB114A50A77}"/>
              </a:ext>
            </a:extLst>
          </p:cNvPr>
          <p:cNvPicPr>
            <a:picLocks noChangeAspect="1"/>
          </p:cNvPicPr>
          <p:nvPr/>
        </p:nvPicPr>
        <p:blipFill>
          <a:blip r:embed="rId2"/>
          <a:stretch>
            <a:fillRect/>
          </a:stretch>
        </p:blipFill>
        <p:spPr>
          <a:xfrm>
            <a:off x="152400" y="1787381"/>
            <a:ext cx="4983708" cy="2491854"/>
          </a:xfrm>
          <a:prstGeom prst="rect">
            <a:avLst/>
          </a:prstGeom>
        </p:spPr>
      </p:pic>
      <p:pic>
        <p:nvPicPr>
          <p:cNvPr id="3" name="Picture 2">
            <a:extLst>
              <a:ext uri="{FF2B5EF4-FFF2-40B4-BE49-F238E27FC236}">
                <a16:creationId xmlns:a16="http://schemas.microsoft.com/office/drawing/2014/main" id="{AB9B4A66-D60C-43C2-B362-738706BB5DEC}"/>
              </a:ext>
            </a:extLst>
          </p:cNvPr>
          <p:cNvPicPr>
            <a:picLocks noChangeAspect="1"/>
          </p:cNvPicPr>
          <p:nvPr/>
        </p:nvPicPr>
        <p:blipFill>
          <a:blip r:embed="rId3"/>
          <a:stretch>
            <a:fillRect/>
          </a:stretch>
        </p:blipFill>
        <p:spPr>
          <a:xfrm>
            <a:off x="152400" y="4191000"/>
            <a:ext cx="4983710" cy="2491855"/>
          </a:xfrm>
          <a:prstGeom prst="rect">
            <a:avLst/>
          </a:prstGeom>
        </p:spPr>
      </p:pic>
      <p:sp>
        <p:nvSpPr>
          <p:cNvPr id="5" name="TextBox 4">
            <a:extLst>
              <a:ext uri="{FF2B5EF4-FFF2-40B4-BE49-F238E27FC236}">
                <a16:creationId xmlns:a16="http://schemas.microsoft.com/office/drawing/2014/main" id="{D7657B8F-DCE0-DD47-B670-8997A764CB9D}"/>
              </a:ext>
            </a:extLst>
          </p:cNvPr>
          <p:cNvSpPr txBox="1"/>
          <p:nvPr/>
        </p:nvSpPr>
        <p:spPr>
          <a:xfrm>
            <a:off x="1613788" y="1403499"/>
            <a:ext cx="1752600" cy="369332"/>
          </a:xfrm>
          <a:prstGeom prst="rect">
            <a:avLst/>
          </a:prstGeom>
          <a:noFill/>
        </p:spPr>
        <p:txBody>
          <a:bodyPr wrap="square" rtlCol="0">
            <a:spAutoFit/>
          </a:bodyPr>
          <a:lstStyle/>
          <a:p>
            <a:r>
              <a:rPr lang="en-US" b="1" dirty="0"/>
              <a:t>Data Outliers</a:t>
            </a:r>
          </a:p>
        </p:txBody>
      </p:sp>
      <p:pic>
        <p:nvPicPr>
          <p:cNvPr id="8" name="Picture 7" descr="A screenshot of a cell phone&#10;&#10;Description automatically generated">
            <a:extLst>
              <a:ext uri="{FF2B5EF4-FFF2-40B4-BE49-F238E27FC236}">
                <a16:creationId xmlns:a16="http://schemas.microsoft.com/office/drawing/2014/main" id="{54A9B992-D375-6E4C-89A8-54DB9A288F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7777" y="1684596"/>
            <a:ext cx="4163823" cy="3109952"/>
          </a:xfrm>
          <a:prstGeom prst="rect">
            <a:avLst/>
          </a:prstGeom>
        </p:spPr>
      </p:pic>
    </p:spTree>
    <p:extLst>
      <p:ext uri="{BB962C8B-B14F-4D97-AF65-F5344CB8AC3E}">
        <p14:creationId xmlns:p14="http://schemas.microsoft.com/office/powerpoint/2010/main" val="3076025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Air Temperature</a:t>
            </a:r>
            <a:endParaRPr lang="uk-UA" altLang="en-US" b="1" dirty="0">
              <a:latin typeface="Tahoma" panose="020B0604030504040204" pitchFamily="34" charset="0"/>
            </a:endParaRPr>
          </a:p>
        </p:txBody>
      </p:sp>
      <p:pic>
        <p:nvPicPr>
          <p:cNvPr id="2" name="Picture 1">
            <a:extLst>
              <a:ext uri="{FF2B5EF4-FFF2-40B4-BE49-F238E27FC236}">
                <a16:creationId xmlns:a16="http://schemas.microsoft.com/office/drawing/2014/main" id="{3ED1D160-DFF6-4574-86AC-93A11EF3ED9E}"/>
              </a:ext>
            </a:extLst>
          </p:cNvPr>
          <p:cNvPicPr>
            <a:picLocks noChangeAspect="1"/>
          </p:cNvPicPr>
          <p:nvPr/>
        </p:nvPicPr>
        <p:blipFill>
          <a:blip r:embed="rId2"/>
          <a:stretch>
            <a:fillRect/>
          </a:stretch>
        </p:blipFill>
        <p:spPr>
          <a:xfrm>
            <a:off x="0" y="1874058"/>
            <a:ext cx="4786284" cy="2393142"/>
          </a:xfrm>
          <a:prstGeom prst="rect">
            <a:avLst/>
          </a:prstGeom>
        </p:spPr>
      </p:pic>
      <p:pic>
        <p:nvPicPr>
          <p:cNvPr id="3" name="Picture 2">
            <a:extLst>
              <a:ext uri="{FF2B5EF4-FFF2-40B4-BE49-F238E27FC236}">
                <a16:creationId xmlns:a16="http://schemas.microsoft.com/office/drawing/2014/main" id="{EB4B64CE-B8F1-419F-BB7F-46E858B52A87}"/>
              </a:ext>
            </a:extLst>
          </p:cNvPr>
          <p:cNvPicPr>
            <a:picLocks noChangeAspect="1"/>
          </p:cNvPicPr>
          <p:nvPr/>
        </p:nvPicPr>
        <p:blipFill>
          <a:blip r:embed="rId3"/>
          <a:stretch>
            <a:fillRect/>
          </a:stretch>
        </p:blipFill>
        <p:spPr>
          <a:xfrm>
            <a:off x="0" y="4267200"/>
            <a:ext cx="4815840" cy="2407920"/>
          </a:xfrm>
          <a:prstGeom prst="rect">
            <a:avLst/>
          </a:prstGeom>
        </p:spPr>
      </p:pic>
      <p:sp>
        <p:nvSpPr>
          <p:cNvPr id="5" name="TextBox 4">
            <a:extLst>
              <a:ext uri="{FF2B5EF4-FFF2-40B4-BE49-F238E27FC236}">
                <a16:creationId xmlns:a16="http://schemas.microsoft.com/office/drawing/2014/main" id="{DCE431EE-3684-934D-AC4C-45CB83A2C357}"/>
              </a:ext>
            </a:extLst>
          </p:cNvPr>
          <p:cNvSpPr txBox="1"/>
          <p:nvPr/>
        </p:nvSpPr>
        <p:spPr>
          <a:xfrm>
            <a:off x="1600200" y="1491734"/>
            <a:ext cx="1752600" cy="369332"/>
          </a:xfrm>
          <a:prstGeom prst="rect">
            <a:avLst/>
          </a:prstGeom>
          <a:noFill/>
        </p:spPr>
        <p:txBody>
          <a:bodyPr wrap="square" rtlCol="0">
            <a:spAutoFit/>
          </a:bodyPr>
          <a:lstStyle/>
          <a:p>
            <a:r>
              <a:rPr lang="en-US" b="1" dirty="0"/>
              <a:t>Data Outliers</a:t>
            </a:r>
          </a:p>
        </p:txBody>
      </p:sp>
      <p:pic>
        <p:nvPicPr>
          <p:cNvPr id="6" name="Picture 5" descr="A screenshot of a cell phone&#10;&#10;Description automatically generated">
            <a:extLst>
              <a:ext uri="{FF2B5EF4-FFF2-40B4-BE49-F238E27FC236}">
                <a16:creationId xmlns:a16="http://schemas.microsoft.com/office/drawing/2014/main" id="{B56CD45A-4C44-D745-B7CF-CED5D55039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7240" y="1676400"/>
            <a:ext cx="4258361" cy="3175000"/>
          </a:xfrm>
          <a:prstGeom prst="rect">
            <a:avLst/>
          </a:prstGeom>
        </p:spPr>
      </p:pic>
    </p:spTree>
    <p:extLst>
      <p:ext uri="{BB962C8B-B14F-4D97-AF65-F5344CB8AC3E}">
        <p14:creationId xmlns:p14="http://schemas.microsoft.com/office/powerpoint/2010/main" val="2652253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Air Pressure</a:t>
            </a:r>
            <a:endParaRPr lang="uk-UA" altLang="en-US" b="1" dirty="0">
              <a:latin typeface="Tahoma" panose="020B0604030504040204" pitchFamily="34" charset="0"/>
            </a:endParaRPr>
          </a:p>
        </p:txBody>
      </p:sp>
      <p:pic>
        <p:nvPicPr>
          <p:cNvPr id="2" name="Picture 1">
            <a:extLst>
              <a:ext uri="{FF2B5EF4-FFF2-40B4-BE49-F238E27FC236}">
                <a16:creationId xmlns:a16="http://schemas.microsoft.com/office/drawing/2014/main" id="{B7DE66FD-1E44-4713-B0D6-C9E346B70396}"/>
              </a:ext>
            </a:extLst>
          </p:cNvPr>
          <p:cNvPicPr>
            <a:picLocks noChangeAspect="1"/>
          </p:cNvPicPr>
          <p:nvPr/>
        </p:nvPicPr>
        <p:blipFill>
          <a:blip r:embed="rId2"/>
          <a:stretch>
            <a:fillRect/>
          </a:stretch>
        </p:blipFill>
        <p:spPr>
          <a:xfrm>
            <a:off x="0" y="1718105"/>
            <a:ext cx="4663532" cy="2331766"/>
          </a:xfrm>
          <a:prstGeom prst="rect">
            <a:avLst/>
          </a:prstGeom>
        </p:spPr>
      </p:pic>
      <p:pic>
        <p:nvPicPr>
          <p:cNvPr id="3" name="Picture 2">
            <a:extLst>
              <a:ext uri="{FF2B5EF4-FFF2-40B4-BE49-F238E27FC236}">
                <a16:creationId xmlns:a16="http://schemas.microsoft.com/office/drawing/2014/main" id="{2D8DBA0E-02FB-4630-9326-93B23AE86DCC}"/>
              </a:ext>
            </a:extLst>
          </p:cNvPr>
          <p:cNvPicPr>
            <a:picLocks noChangeAspect="1"/>
          </p:cNvPicPr>
          <p:nvPr/>
        </p:nvPicPr>
        <p:blipFill>
          <a:blip r:embed="rId3"/>
          <a:stretch>
            <a:fillRect/>
          </a:stretch>
        </p:blipFill>
        <p:spPr>
          <a:xfrm>
            <a:off x="21318" y="4236766"/>
            <a:ext cx="4620896" cy="2310448"/>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83F3A24B-CF59-EC44-B7A3-08B8AC7EF9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2214" y="1718105"/>
            <a:ext cx="4035778" cy="2724150"/>
          </a:xfrm>
          <a:prstGeom prst="rect">
            <a:avLst/>
          </a:prstGeom>
        </p:spPr>
      </p:pic>
      <p:sp>
        <p:nvSpPr>
          <p:cNvPr id="7" name="TextBox 6">
            <a:extLst>
              <a:ext uri="{FF2B5EF4-FFF2-40B4-BE49-F238E27FC236}">
                <a16:creationId xmlns:a16="http://schemas.microsoft.com/office/drawing/2014/main" id="{35569D51-5822-3942-AA86-08601281FACD}"/>
              </a:ext>
            </a:extLst>
          </p:cNvPr>
          <p:cNvSpPr txBox="1"/>
          <p:nvPr/>
        </p:nvSpPr>
        <p:spPr>
          <a:xfrm>
            <a:off x="1600200" y="1491734"/>
            <a:ext cx="1752600" cy="369332"/>
          </a:xfrm>
          <a:prstGeom prst="rect">
            <a:avLst/>
          </a:prstGeom>
          <a:noFill/>
        </p:spPr>
        <p:txBody>
          <a:bodyPr wrap="square" rtlCol="0">
            <a:spAutoFit/>
          </a:bodyPr>
          <a:lstStyle/>
          <a:p>
            <a:r>
              <a:rPr lang="en-US" b="1" dirty="0"/>
              <a:t>Data Outliers</a:t>
            </a:r>
          </a:p>
        </p:txBody>
      </p:sp>
      <p:pic>
        <p:nvPicPr>
          <p:cNvPr id="19" name="Picture 18" descr="A screenshot of a cell phone&#10;&#10;Description automatically generated">
            <a:extLst>
              <a:ext uri="{FF2B5EF4-FFF2-40B4-BE49-F238E27FC236}">
                <a16:creationId xmlns:a16="http://schemas.microsoft.com/office/drawing/2014/main" id="{ACFAB75C-FF61-FD41-B5B3-675DAA919D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5400" y="4506017"/>
            <a:ext cx="3352800" cy="2011680"/>
          </a:xfrm>
          <a:prstGeom prst="rect">
            <a:avLst/>
          </a:prstGeom>
        </p:spPr>
      </p:pic>
    </p:spTree>
    <p:extLst>
      <p:ext uri="{BB962C8B-B14F-4D97-AF65-F5344CB8AC3E}">
        <p14:creationId xmlns:p14="http://schemas.microsoft.com/office/powerpoint/2010/main" val="14077356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70862-466B-5C45-A6C7-6F23E22335B8}"/>
              </a:ext>
            </a:extLst>
          </p:cNvPr>
          <p:cNvSpPr>
            <a:spLocks noGrp="1"/>
          </p:cNvSpPr>
          <p:nvPr>
            <p:ph type="title"/>
          </p:nvPr>
        </p:nvSpPr>
        <p:spPr/>
        <p:txBody>
          <a:bodyPr/>
          <a:lstStyle/>
          <a:p>
            <a:r>
              <a:rPr lang="en-US" altLang="en-US" b="1" dirty="0">
                <a:latin typeface="Tahoma" panose="020B0604030504040204" pitchFamily="34" charset="0"/>
              </a:rPr>
              <a:t>Air Temperature Firefly</a:t>
            </a:r>
            <a:endParaRPr lang="en-US" dirty="0"/>
          </a:p>
        </p:txBody>
      </p:sp>
      <p:sp>
        <p:nvSpPr>
          <p:cNvPr id="3" name="Content Placeholder 2">
            <a:extLst>
              <a:ext uri="{FF2B5EF4-FFF2-40B4-BE49-F238E27FC236}">
                <a16:creationId xmlns:a16="http://schemas.microsoft.com/office/drawing/2014/main" id="{E66F7B8A-5B78-9B45-90CE-88D71C08A5AF}"/>
              </a:ext>
            </a:extLst>
          </p:cNvPr>
          <p:cNvSpPr>
            <a:spLocks noGrp="1"/>
          </p:cNvSpPr>
          <p:nvPr>
            <p:ph idx="1"/>
          </p:nvPr>
        </p:nvSpPr>
        <p:spPr>
          <a:xfrm>
            <a:off x="381000" y="1600200"/>
            <a:ext cx="7543800" cy="4752975"/>
          </a:xfrm>
        </p:spPr>
        <p:txBody>
          <a:bodyPr/>
          <a:lstStyle/>
          <a:p>
            <a:r>
              <a:rPr lang="en-US" sz="1800" dirty="0">
                <a:highlight>
                  <a:srgbClr val="FFFF00"/>
                </a:highlight>
              </a:rPr>
              <a:t>Some explanation here noting ……..</a:t>
            </a:r>
          </a:p>
        </p:txBody>
      </p:sp>
      <p:pic>
        <p:nvPicPr>
          <p:cNvPr id="6" name="Picture 5" descr="A picture containing star, computer&#10;&#10;Description automatically generated">
            <a:extLst>
              <a:ext uri="{FF2B5EF4-FFF2-40B4-BE49-F238E27FC236}">
                <a16:creationId xmlns:a16="http://schemas.microsoft.com/office/drawing/2014/main" id="{E6F9C95B-0551-D849-B2F1-D67BC23BBC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2819400"/>
            <a:ext cx="7767110" cy="3929014"/>
          </a:xfrm>
          <a:prstGeom prst="rect">
            <a:avLst/>
          </a:prstGeom>
        </p:spPr>
      </p:pic>
    </p:spTree>
    <p:extLst>
      <p:ext uri="{BB962C8B-B14F-4D97-AF65-F5344CB8AC3E}">
        <p14:creationId xmlns:p14="http://schemas.microsoft.com/office/powerpoint/2010/main" val="1131273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Wind Speed</a:t>
            </a:r>
            <a:endParaRPr lang="uk-UA" altLang="en-US" b="1" dirty="0">
              <a:latin typeface="Tahoma" panose="020B0604030504040204" pitchFamily="34" charset="0"/>
            </a:endParaRPr>
          </a:p>
        </p:txBody>
      </p:sp>
      <p:pic>
        <p:nvPicPr>
          <p:cNvPr id="2" name="Picture 1">
            <a:extLst>
              <a:ext uri="{FF2B5EF4-FFF2-40B4-BE49-F238E27FC236}">
                <a16:creationId xmlns:a16="http://schemas.microsoft.com/office/drawing/2014/main" id="{49EAE00A-A3E3-40A0-B1E0-978707B2FAB6}"/>
              </a:ext>
            </a:extLst>
          </p:cNvPr>
          <p:cNvPicPr>
            <a:picLocks noChangeAspect="1"/>
          </p:cNvPicPr>
          <p:nvPr/>
        </p:nvPicPr>
        <p:blipFill>
          <a:blip r:embed="rId2"/>
          <a:stretch>
            <a:fillRect/>
          </a:stretch>
        </p:blipFill>
        <p:spPr>
          <a:xfrm>
            <a:off x="74886" y="1606505"/>
            <a:ext cx="4803228" cy="2401614"/>
          </a:xfrm>
          <a:prstGeom prst="rect">
            <a:avLst/>
          </a:prstGeom>
        </p:spPr>
      </p:pic>
      <p:pic>
        <p:nvPicPr>
          <p:cNvPr id="3" name="Picture 2">
            <a:extLst>
              <a:ext uri="{FF2B5EF4-FFF2-40B4-BE49-F238E27FC236}">
                <a16:creationId xmlns:a16="http://schemas.microsoft.com/office/drawing/2014/main" id="{966060A3-4AFF-4F19-86E5-C7F37EFBEFEA}"/>
              </a:ext>
            </a:extLst>
          </p:cNvPr>
          <p:cNvPicPr>
            <a:picLocks noChangeAspect="1"/>
          </p:cNvPicPr>
          <p:nvPr/>
        </p:nvPicPr>
        <p:blipFill>
          <a:blip r:embed="rId3"/>
          <a:stretch>
            <a:fillRect/>
          </a:stretch>
        </p:blipFill>
        <p:spPr>
          <a:xfrm>
            <a:off x="-2628" y="4196036"/>
            <a:ext cx="4803228" cy="2401614"/>
          </a:xfrm>
          <a:prstGeom prst="rect">
            <a:avLst/>
          </a:prstGeom>
        </p:spPr>
      </p:pic>
      <p:sp>
        <p:nvSpPr>
          <p:cNvPr id="5" name="TextBox 4">
            <a:extLst>
              <a:ext uri="{FF2B5EF4-FFF2-40B4-BE49-F238E27FC236}">
                <a16:creationId xmlns:a16="http://schemas.microsoft.com/office/drawing/2014/main" id="{48FA9199-67A3-014F-BACF-5E5C8A067814}"/>
              </a:ext>
            </a:extLst>
          </p:cNvPr>
          <p:cNvSpPr txBox="1"/>
          <p:nvPr/>
        </p:nvSpPr>
        <p:spPr>
          <a:xfrm>
            <a:off x="1676400" y="1292475"/>
            <a:ext cx="1752600" cy="369332"/>
          </a:xfrm>
          <a:prstGeom prst="rect">
            <a:avLst/>
          </a:prstGeom>
          <a:noFill/>
        </p:spPr>
        <p:txBody>
          <a:bodyPr wrap="square" rtlCol="0">
            <a:spAutoFit/>
          </a:bodyPr>
          <a:lstStyle/>
          <a:p>
            <a:r>
              <a:rPr lang="en-US" b="1" dirty="0"/>
              <a:t>Data Outliers</a:t>
            </a:r>
          </a:p>
        </p:txBody>
      </p:sp>
      <p:sp>
        <p:nvSpPr>
          <p:cNvPr id="4" name="TextBox 3">
            <a:extLst>
              <a:ext uri="{FF2B5EF4-FFF2-40B4-BE49-F238E27FC236}">
                <a16:creationId xmlns:a16="http://schemas.microsoft.com/office/drawing/2014/main" id="{B9CCD970-F7F6-0A4F-88A7-C53EC638B3B7}"/>
              </a:ext>
            </a:extLst>
          </p:cNvPr>
          <p:cNvSpPr txBox="1"/>
          <p:nvPr/>
        </p:nvSpPr>
        <p:spPr>
          <a:xfrm>
            <a:off x="5410200" y="2715458"/>
            <a:ext cx="2514600" cy="2585323"/>
          </a:xfrm>
          <a:prstGeom prst="rect">
            <a:avLst/>
          </a:prstGeom>
          <a:noFill/>
        </p:spPr>
        <p:txBody>
          <a:bodyPr wrap="square" rtlCol="0">
            <a:spAutoFit/>
          </a:bodyPr>
          <a:lstStyle/>
          <a:p>
            <a:pPr algn="ctr"/>
            <a:r>
              <a:rPr lang="en-US" dirty="0"/>
              <a:t>In the case of wind speed, we do NOT want to ignore outliers.  The outliers (higher wind speed) as they would relate to the remaining data would in fact be the hurricane strength speeds. </a:t>
            </a:r>
          </a:p>
        </p:txBody>
      </p:sp>
    </p:spTree>
    <p:extLst>
      <p:ext uri="{BB962C8B-B14F-4D97-AF65-F5344CB8AC3E}">
        <p14:creationId xmlns:p14="http://schemas.microsoft.com/office/powerpoint/2010/main" val="2918442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Limitations </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187450" y="1600200"/>
            <a:ext cx="6769100" cy="817562"/>
          </a:xfrm>
        </p:spPr>
        <p:txBody>
          <a:bodyPr/>
          <a:lstStyle/>
          <a:p>
            <a:pPr>
              <a:lnSpc>
                <a:spcPct val="80000"/>
              </a:lnSpc>
            </a:pPr>
            <a:r>
              <a:rPr lang="en-US" altLang="ko-KR" sz="1800" dirty="0">
                <a:latin typeface="Verdana" panose="020B0604030504040204" pitchFamily="34" charset="0"/>
                <a:ea typeface="굴림" panose="020B0600000101010101" pitchFamily="34" charset="-127"/>
              </a:rPr>
              <a:t>As is typical for a data project, the group was at the mercy of the available data.  Only certain platforms/weather stations acquired the point useful for analysis that lie in a vicinity of the path of the storm.</a:t>
            </a:r>
          </a:p>
          <a:p>
            <a:pPr>
              <a:lnSpc>
                <a:spcPct val="80000"/>
              </a:lnSpc>
            </a:pPr>
            <a:endParaRPr lang="en-US" altLang="ko-KR" sz="1800" dirty="0">
              <a:latin typeface="Verdana" panose="020B0604030504040204" pitchFamily="34" charset="0"/>
              <a:ea typeface="굴림" panose="020B0600000101010101" pitchFamily="34" charset="-127"/>
            </a:endParaRPr>
          </a:p>
          <a:p>
            <a:pPr>
              <a:lnSpc>
                <a:spcPct val="80000"/>
              </a:lnSpc>
            </a:pPr>
            <a:r>
              <a:rPr lang="en-US" altLang="ko-KR" sz="1800" dirty="0">
                <a:latin typeface="Verdana" panose="020B0604030504040204" pitchFamily="34" charset="0"/>
                <a:ea typeface="굴림" panose="020B0600000101010101" pitchFamily="34" charset="-127"/>
              </a:rPr>
              <a:t>Even as useable sites were located, as the project progressed, it was found that there were several levels of incompleteness regarding the gathered data sets.  For example:</a:t>
            </a:r>
          </a:p>
          <a:p>
            <a:pPr lvl="1">
              <a:lnSpc>
                <a:spcPct val="80000"/>
              </a:lnSpc>
            </a:pPr>
            <a:r>
              <a:rPr lang="en-US" altLang="ko-KR" sz="1600" dirty="0">
                <a:latin typeface="Verdana" panose="020B0604030504040204" pitchFamily="34" charset="0"/>
                <a:ea typeface="굴림" panose="020B0600000101010101" pitchFamily="34" charset="-127"/>
              </a:rPr>
              <a:t>Inconsistency of sensor data acquisition by location and time.</a:t>
            </a:r>
          </a:p>
          <a:p>
            <a:pPr lvl="1">
              <a:lnSpc>
                <a:spcPct val="80000"/>
              </a:lnSpc>
            </a:pPr>
            <a:r>
              <a:rPr lang="en-US" altLang="ko-KR" sz="1600" dirty="0">
                <a:latin typeface="Verdana" panose="020B0604030504040204" pitchFamily="34" charset="0"/>
                <a:ea typeface="굴림" panose="020B0600000101010101" pitchFamily="34" charset="-127"/>
              </a:rPr>
              <a:t>Sensor calibration.</a:t>
            </a:r>
          </a:p>
          <a:p>
            <a:pPr lvl="1">
              <a:lnSpc>
                <a:spcPct val="80000"/>
              </a:lnSpc>
            </a:pPr>
            <a:r>
              <a:rPr lang="en-US" altLang="ko-KR" sz="1600" dirty="0">
                <a:latin typeface="Verdana" panose="020B0604030504040204" pitchFamily="34" charset="0"/>
                <a:ea typeface="굴림" panose="020B0600000101010101" pitchFamily="34" charset="-127"/>
              </a:rPr>
              <a:t>Missing data.</a:t>
            </a:r>
          </a:p>
          <a:p>
            <a:pPr lvl="1">
              <a:lnSpc>
                <a:spcPct val="80000"/>
              </a:lnSpc>
            </a:pPr>
            <a:endParaRPr lang="en-US" altLang="ko-KR" sz="1600" dirty="0">
              <a:latin typeface="Verdana" panose="020B0604030504040204" pitchFamily="34" charset="0"/>
              <a:ea typeface="굴림" panose="020B0600000101010101" pitchFamily="34" charset="-127"/>
            </a:endParaRPr>
          </a:p>
          <a:p>
            <a:pPr>
              <a:lnSpc>
                <a:spcPct val="80000"/>
              </a:lnSpc>
            </a:pPr>
            <a:r>
              <a:rPr lang="en-US" altLang="ko-KR" sz="1800" dirty="0">
                <a:latin typeface="Verdana" panose="020B0604030504040204" pitchFamily="34" charset="0"/>
                <a:ea typeface="굴림" panose="020B0600000101010101" pitchFamily="34" charset="-127"/>
              </a:rPr>
              <a:t>Erroneous data on some the data sets during the actual Hurricane. </a:t>
            </a:r>
          </a:p>
          <a:p>
            <a:pPr lvl="1">
              <a:lnSpc>
                <a:spcPct val="80000"/>
              </a:lnSpc>
            </a:pPr>
            <a:r>
              <a:rPr lang="en-US" altLang="ko-KR" sz="1600" dirty="0">
                <a:latin typeface="Verdana" panose="020B0604030504040204" pitchFamily="34" charset="0"/>
                <a:ea typeface="굴림" panose="020B0600000101010101" pitchFamily="34" charset="-127"/>
              </a:rPr>
              <a:t>Several instances of incomplete data during the storm.</a:t>
            </a:r>
          </a:p>
          <a:p>
            <a:pPr lvl="1">
              <a:lnSpc>
                <a:spcPct val="80000"/>
              </a:lnSpc>
            </a:pPr>
            <a:r>
              <a:rPr lang="en-US" altLang="ko-KR" sz="1600" dirty="0">
                <a:latin typeface="Verdana" panose="020B0604030504040204" pitchFamily="34" charset="0"/>
                <a:ea typeface="굴림" panose="020B0600000101010101" pitchFamily="34" charset="-127"/>
              </a:rPr>
              <a:t>X,Y,Z data was particularly incomplete.</a:t>
            </a:r>
          </a:p>
          <a:p>
            <a:pPr>
              <a:lnSpc>
                <a:spcPct val="80000"/>
              </a:lnSpc>
            </a:pPr>
            <a:endParaRPr lang="en-US" altLang="ko-KR" sz="2000" dirty="0">
              <a:latin typeface="Verdana" panose="020B0604030504040204" pitchFamily="34" charset="0"/>
              <a:ea typeface="굴림" panose="020B0600000101010101" pitchFamily="34" charset="-127"/>
            </a:endParaRPr>
          </a:p>
        </p:txBody>
      </p:sp>
    </p:spTree>
    <p:extLst>
      <p:ext uri="{BB962C8B-B14F-4D97-AF65-F5344CB8AC3E}">
        <p14:creationId xmlns:p14="http://schemas.microsoft.com/office/powerpoint/2010/main" val="33082624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Conclusions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457200" y="1828800"/>
            <a:ext cx="6769100" cy="817562"/>
          </a:xfrm>
        </p:spPr>
        <p:txBody>
          <a:bodyPr/>
          <a:lstStyle/>
          <a:p>
            <a:pPr>
              <a:lnSpc>
                <a:spcPct val="80000"/>
              </a:lnSpc>
            </a:pPr>
            <a:r>
              <a:rPr lang="en-US" altLang="ko-KR" sz="2000" dirty="0">
                <a:latin typeface="Verdana" panose="020B0604030504040204" pitchFamily="34" charset="0"/>
                <a:ea typeface="굴림" panose="020B0600000101010101" pitchFamily="34" charset="-127"/>
              </a:rPr>
              <a:t>Notes notes notes about how our p-test showed highest correlation of wind speed to air pressure.  Not only did the tests have </a:t>
            </a:r>
          </a:p>
        </p:txBody>
      </p:sp>
    </p:spTree>
    <p:extLst>
      <p:ext uri="{BB962C8B-B14F-4D97-AF65-F5344CB8AC3E}">
        <p14:creationId xmlns:p14="http://schemas.microsoft.com/office/powerpoint/2010/main" val="22387313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Findings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258888" y="1773238"/>
            <a:ext cx="6769100" cy="817562"/>
          </a:xfrm>
        </p:spPr>
        <p:txBody>
          <a:bodyPr/>
          <a:lstStyle/>
          <a:p>
            <a:pPr>
              <a:lnSpc>
                <a:spcPct val="80000"/>
              </a:lnSpc>
            </a:pPr>
            <a:endParaRPr lang="en-US" altLang="ko-KR" sz="2000" dirty="0">
              <a:latin typeface="Verdana" panose="020B0604030504040204" pitchFamily="34" charset="0"/>
              <a:ea typeface="굴림" panose="020B0600000101010101" pitchFamily="34" charset="-127"/>
            </a:endParaRPr>
          </a:p>
        </p:txBody>
      </p:sp>
    </p:spTree>
    <p:extLst>
      <p:ext uri="{BB962C8B-B14F-4D97-AF65-F5344CB8AC3E}">
        <p14:creationId xmlns:p14="http://schemas.microsoft.com/office/powerpoint/2010/main" val="1198531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Questions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258888" y="1773238"/>
            <a:ext cx="6769100" cy="817562"/>
          </a:xfrm>
        </p:spPr>
        <p:txBody>
          <a:bodyPr/>
          <a:lstStyle/>
          <a:p>
            <a:pPr>
              <a:lnSpc>
                <a:spcPct val="80000"/>
              </a:lnSpc>
            </a:pPr>
            <a:endParaRPr lang="en-US" altLang="ko-KR" sz="2000" dirty="0">
              <a:latin typeface="Verdana" panose="020B0604030504040204" pitchFamily="34" charset="0"/>
              <a:ea typeface="굴림" panose="020B0600000101010101" pitchFamily="34" charset="-127"/>
            </a:endParaRPr>
          </a:p>
        </p:txBody>
      </p:sp>
      <p:pic>
        <p:nvPicPr>
          <p:cNvPr id="3" name="Graphic 2" descr="Question Mark">
            <a:extLst>
              <a:ext uri="{FF2B5EF4-FFF2-40B4-BE49-F238E27FC236}">
                <a16:creationId xmlns:a16="http://schemas.microsoft.com/office/drawing/2014/main" id="{0CB651BC-C0AB-4A57-A313-23E58E7899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1880" y="2971800"/>
            <a:ext cx="1920240" cy="1920240"/>
          </a:xfrm>
          <a:prstGeom prst="rect">
            <a:avLst/>
          </a:prstGeom>
        </p:spPr>
      </p:pic>
    </p:spTree>
    <p:extLst>
      <p:ext uri="{BB962C8B-B14F-4D97-AF65-F5344CB8AC3E}">
        <p14:creationId xmlns:p14="http://schemas.microsoft.com/office/powerpoint/2010/main" val="2767727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Project Information</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187450" y="1981200"/>
            <a:ext cx="6769100" cy="4464050"/>
          </a:xfrm>
        </p:spPr>
        <p:txBody>
          <a:bodyPr/>
          <a:lstStyle/>
          <a:p>
            <a:pPr marL="0" indent="0">
              <a:lnSpc>
                <a:spcPct val="80000"/>
              </a:lnSpc>
              <a:buNone/>
            </a:pPr>
            <a:r>
              <a:rPr lang="en-US" altLang="ko-KR" sz="2000" b="1" dirty="0">
                <a:latin typeface="Verdana" panose="020B0604030504040204" pitchFamily="34" charset="0"/>
                <a:ea typeface="굴림" panose="020B0600000101010101" pitchFamily="34" charset="-127"/>
              </a:rPr>
              <a:t>Project Team (Group 6): </a:t>
            </a:r>
            <a:r>
              <a:rPr lang="en-US" altLang="ko-KR" sz="1800" b="1" dirty="0">
                <a:latin typeface="Verdana" panose="020B0604030504040204" pitchFamily="34" charset="0"/>
                <a:ea typeface="굴림" panose="020B0600000101010101" pitchFamily="34" charset="-127"/>
              </a:rPr>
              <a:t> </a:t>
            </a:r>
          </a:p>
          <a:p>
            <a:pPr lvl="1">
              <a:lnSpc>
                <a:spcPct val="80000"/>
              </a:lnSpc>
            </a:pPr>
            <a:r>
              <a:rPr lang="en-US" altLang="ko-KR" sz="1600" b="0" dirty="0">
                <a:latin typeface="Verdana" panose="020B0604030504040204" pitchFamily="34" charset="0"/>
                <a:ea typeface="굴림" panose="020B0600000101010101" pitchFamily="34" charset="-127"/>
              </a:rPr>
              <a:t>Reza </a:t>
            </a:r>
            <a:r>
              <a:rPr lang="en-US" altLang="ko-KR" sz="1600" b="0" dirty="0" err="1">
                <a:latin typeface="Verdana" panose="020B0604030504040204" pitchFamily="34" charset="0"/>
                <a:ea typeface="굴림" panose="020B0600000101010101" pitchFamily="34" charset="-127"/>
              </a:rPr>
              <a:t>Abasaltian</a:t>
            </a:r>
            <a:r>
              <a:rPr lang="en-US" altLang="ko-KR" sz="1600" b="0" dirty="0">
                <a:latin typeface="Verdana" panose="020B0604030504040204" pitchFamily="34" charset="0"/>
                <a:ea typeface="굴림" panose="020B0600000101010101" pitchFamily="34" charset="-127"/>
              </a:rPr>
              <a:t>, Vincent Adams, Jeremy Jones, &amp; Rob Pascarella</a:t>
            </a:r>
          </a:p>
          <a:p>
            <a:pPr>
              <a:lnSpc>
                <a:spcPct val="80000"/>
              </a:lnSpc>
            </a:pPr>
            <a:endParaRPr lang="en-US" altLang="ko-KR" sz="2000" dirty="0">
              <a:latin typeface="Verdana" panose="020B0604030504040204" pitchFamily="34" charset="0"/>
              <a:ea typeface="굴림" panose="020B0600000101010101" pitchFamily="34" charset="-127"/>
            </a:endParaRPr>
          </a:p>
          <a:p>
            <a:pPr marL="0" indent="0">
              <a:lnSpc>
                <a:spcPct val="80000"/>
              </a:lnSpc>
              <a:buNone/>
            </a:pPr>
            <a:r>
              <a:rPr lang="en-US" altLang="ko-KR" sz="2000" b="1" dirty="0">
                <a:latin typeface="Verdana" panose="020B0604030504040204" pitchFamily="34" charset="0"/>
                <a:ea typeface="굴림" panose="020B0600000101010101" pitchFamily="34" charset="-127"/>
              </a:rPr>
              <a:t>Project Scope:</a:t>
            </a:r>
            <a:r>
              <a:rPr lang="en-US" altLang="ko-KR" sz="1800" b="1" dirty="0">
                <a:latin typeface="Verdana" panose="020B0604030504040204" pitchFamily="34" charset="0"/>
                <a:ea typeface="굴림" panose="020B0600000101010101" pitchFamily="34" charset="-127"/>
              </a:rPr>
              <a:t> </a:t>
            </a:r>
          </a:p>
          <a:p>
            <a:pPr lvl="1">
              <a:lnSpc>
                <a:spcPct val="80000"/>
              </a:lnSpc>
            </a:pPr>
            <a:r>
              <a:rPr lang="en-US" altLang="ko-KR" sz="1600" b="0" dirty="0">
                <a:latin typeface="Verdana" panose="020B0604030504040204" pitchFamily="34" charset="0"/>
                <a:ea typeface="굴림" panose="020B0600000101010101" pitchFamily="34" charset="-127"/>
              </a:rPr>
              <a:t>As a group we have decided to gather data from offshore weather stations and platforms to perform an analysis of weather attributes as they correlate to the intensity of Hurricane Harvey. </a:t>
            </a:r>
          </a:p>
          <a:p>
            <a:pPr>
              <a:lnSpc>
                <a:spcPct val="80000"/>
              </a:lnSpc>
            </a:pPr>
            <a:endParaRPr lang="en-US" altLang="ko-KR" sz="2000" dirty="0">
              <a:latin typeface="Verdana" panose="020B0604030504040204" pitchFamily="34" charset="0"/>
              <a:ea typeface="굴림" panose="020B0600000101010101" pitchFamily="34" charset="-127"/>
            </a:endParaRPr>
          </a:p>
          <a:p>
            <a:pPr marL="0" indent="0">
              <a:lnSpc>
                <a:spcPct val="80000"/>
              </a:lnSpc>
              <a:buNone/>
            </a:pPr>
            <a:r>
              <a:rPr lang="en-US" altLang="ko-KR" sz="2000" b="1" dirty="0">
                <a:latin typeface="Verdana" panose="020B0604030504040204" pitchFamily="34" charset="0"/>
                <a:ea typeface="굴림" panose="020B0600000101010101" pitchFamily="34" charset="-127"/>
              </a:rPr>
              <a:t>Weather attributes analyzed:</a:t>
            </a:r>
          </a:p>
          <a:p>
            <a:pPr lvl="1">
              <a:lnSpc>
                <a:spcPct val="80000"/>
              </a:lnSpc>
            </a:pPr>
            <a:r>
              <a:rPr lang="en-US" altLang="ko-KR" sz="1600" b="0" dirty="0">
                <a:latin typeface="Verdana" panose="020B0604030504040204" pitchFamily="34" charset="0"/>
                <a:ea typeface="굴림" panose="020B0600000101010101" pitchFamily="34" charset="-127"/>
              </a:rPr>
              <a:t>Wind Speed (m/s); as our measure of intensity</a:t>
            </a:r>
          </a:p>
          <a:p>
            <a:pPr lvl="1">
              <a:lnSpc>
                <a:spcPct val="80000"/>
              </a:lnSpc>
            </a:pPr>
            <a:r>
              <a:rPr lang="en-US" altLang="ko-KR" sz="1600" b="0" dirty="0">
                <a:latin typeface="Verdana" panose="020B0604030504040204" pitchFamily="34" charset="0"/>
                <a:ea typeface="굴림" panose="020B0600000101010101" pitchFamily="34" charset="-127"/>
              </a:rPr>
              <a:t>Water Salinity (PSU)</a:t>
            </a:r>
          </a:p>
          <a:p>
            <a:pPr lvl="1">
              <a:lnSpc>
                <a:spcPct val="80000"/>
              </a:lnSpc>
            </a:pPr>
            <a:r>
              <a:rPr lang="en-US" altLang="ko-KR" sz="1600" b="0" dirty="0">
                <a:latin typeface="Verdana" panose="020B0604030504040204" pitchFamily="34" charset="0"/>
                <a:ea typeface="굴림" panose="020B0600000101010101" pitchFamily="34" charset="-127"/>
              </a:rPr>
              <a:t>Air Pressure (</a:t>
            </a:r>
            <a:r>
              <a:rPr lang="en-US" altLang="ko-KR" sz="1600" b="0" dirty="0" err="1">
                <a:latin typeface="Verdana" panose="020B0604030504040204" pitchFamily="34" charset="0"/>
                <a:ea typeface="굴림" panose="020B0600000101010101" pitchFamily="34" charset="-127"/>
              </a:rPr>
              <a:t>mBar</a:t>
            </a:r>
            <a:r>
              <a:rPr lang="en-US" altLang="ko-KR" sz="1600" b="0" dirty="0">
                <a:latin typeface="Verdana" panose="020B0604030504040204" pitchFamily="34" charset="0"/>
                <a:ea typeface="굴림" panose="020B0600000101010101" pitchFamily="34" charset="-127"/>
              </a:rPr>
              <a:t>)</a:t>
            </a:r>
          </a:p>
          <a:p>
            <a:pPr lvl="1">
              <a:lnSpc>
                <a:spcPct val="80000"/>
              </a:lnSpc>
            </a:pPr>
            <a:r>
              <a:rPr lang="en-US" altLang="ko-KR" sz="1600" b="0" dirty="0">
                <a:latin typeface="Verdana" panose="020B0604030504040204" pitchFamily="34" charset="0"/>
                <a:ea typeface="굴림" panose="020B0600000101010101" pitchFamily="34" charset="-127"/>
              </a:rPr>
              <a:t>Water Temperature (°C)</a:t>
            </a:r>
          </a:p>
          <a:p>
            <a:pPr lvl="1">
              <a:lnSpc>
                <a:spcPct val="80000"/>
              </a:lnSpc>
            </a:pPr>
            <a:r>
              <a:rPr lang="en-US" altLang="ko-KR" sz="1600" b="0" dirty="0">
                <a:latin typeface="Verdana" panose="020B0604030504040204" pitchFamily="34" charset="0"/>
                <a:ea typeface="굴림" panose="020B0600000101010101" pitchFamily="34" charset="-127"/>
              </a:rPr>
              <a:t>Air Temperature (°C)</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Questions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990600" y="1905000"/>
            <a:ext cx="7162800" cy="4464050"/>
          </a:xfrm>
        </p:spPr>
        <p:txBody>
          <a:bodyPr/>
          <a:lstStyle/>
          <a:p>
            <a:pPr marL="0" indent="0">
              <a:lnSpc>
                <a:spcPct val="80000"/>
              </a:lnSpc>
              <a:buNone/>
            </a:pPr>
            <a:endParaRPr lang="en-US" altLang="ko-KR" sz="1600" dirty="0">
              <a:latin typeface="+mj-lt"/>
              <a:ea typeface="굴림" panose="020B0600000101010101" pitchFamily="34" charset="-127"/>
            </a:endParaRPr>
          </a:p>
          <a:p>
            <a:pPr marL="0" indent="0">
              <a:lnSpc>
                <a:spcPct val="80000"/>
              </a:lnSpc>
              <a:buNone/>
            </a:pPr>
            <a:r>
              <a:rPr lang="en-US" altLang="ko-KR" sz="2000" b="1" dirty="0">
                <a:latin typeface="+mj-lt"/>
                <a:ea typeface="굴림" panose="020B0600000101010101" pitchFamily="34" charset="-127"/>
              </a:rPr>
              <a:t>What weather attributes contributed the most, if any, to the intensity of Hurricane Harvey?</a:t>
            </a:r>
          </a:p>
          <a:p>
            <a:pPr lvl="1">
              <a:lnSpc>
                <a:spcPct val="80000"/>
              </a:lnSpc>
            </a:pPr>
            <a:r>
              <a:rPr lang="en-US" altLang="ko-KR" sz="1600" b="0" dirty="0">
                <a:latin typeface="+mj-lt"/>
                <a:ea typeface="굴림" panose="020B0600000101010101" pitchFamily="34" charset="-127"/>
              </a:rPr>
              <a:t>Did water temperature affect intensity of the hurricane the most?</a:t>
            </a:r>
          </a:p>
          <a:p>
            <a:pPr lvl="1">
              <a:lnSpc>
                <a:spcPct val="80000"/>
              </a:lnSpc>
            </a:pPr>
            <a:r>
              <a:rPr lang="en-US" altLang="ko-KR" sz="1600" b="0" dirty="0">
                <a:latin typeface="+mj-lt"/>
                <a:ea typeface="굴림" panose="020B0600000101010101" pitchFamily="34" charset="-127"/>
              </a:rPr>
              <a:t>Did air temperature affect the intensity of the hurricane the most?</a:t>
            </a:r>
          </a:p>
          <a:p>
            <a:pPr lvl="1">
              <a:lnSpc>
                <a:spcPct val="80000"/>
              </a:lnSpc>
            </a:pPr>
            <a:r>
              <a:rPr lang="en-US" altLang="ko-KR" sz="1600" b="0" dirty="0">
                <a:latin typeface="+mj-lt"/>
                <a:ea typeface="굴림" panose="020B0600000101010101" pitchFamily="34" charset="-127"/>
              </a:rPr>
              <a:t>Did air pressure affect the intensity of the hurricane the most?</a:t>
            </a:r>
          </a:p>
          <a:p>
            <a:pPr lvl="1">
              <a:lnSpc>
                <a:spcPct val="80000"/>
              </a:lnSpc>
            </a:pPr>
            <a:r>
              <a:rPr lang="en-US" altLang="ko-KR" sz="1600" b="0" dirty="0">
                <a:latin typeface="+mj-lt"/>
                <a:ea typeface="굴림" panose="020B0600000101010101" pitchFamily="34" charset="-127"/>
              </a:rPr>
              <a:t>Did water salinity affect the intensity of the hurricane the most?</a:t>
            </a:r>
          </a:p>
          <a:p>
            <a:pPr lvl="1">
              <a:lnSpc>
                <a:spcPct val="80000"/>
              </a:lnSpc>
            </a:pPr>
            <a:endParaRPr lang="en-US" altLang="ko-KR" sz="1200" b="0" dirty="0">
              <a:latin typeface="+mj-lt"/>
              <a:ea typeface="굴림" panose="020B0600000101010101" pitchFamily="34" charset="-127"/>
            </a:endParaRPr>
          </a:p>
          <a:p>
            <a:pPr lvl="1">
              <a:lnSpc>
                <a:spcPct val="80000"/>
              </a:lnSpc>
            </a:pPr>
            <a:endParaRPr lang="en-US" altLang="ko-KR" sz="1200" b="0" dirty="0">
              <a:latin typeface="+mj-lt"/>
              <a:ea typeface="굴림" panose="020B0600000101010101" pitchFamily="34" charset="-127"/>
            </a:endParaRPr>
          </a:p>
          <a:p>
            <a:pPr>
              <a:lnSpc>
                <a:spcPct val="80000"/>
              </a:lnSpc>
            </a:pPr>
            <a:endParaRPr lang="en-US" altLang="ko-KR" sz="1600" dirty="0">
              <a:latin typeface="+mj-lt"/>
              <a:ea typeface="굴림" panose="020B0600000101010101" pitchFamily="34" charset="-127"/>
            </a:endParaRPr>
          </a:p>
          <a:p>
            <a:pPr marL="0" indent="0">
              <a:lnSpc>
                <a:spcPct val="80000"/>
              </a:lnSpc>
              <a:buNone/>
            </a:pPr>
            <a:r>
              <a:rPr lang="en-US" altLang="ko-KR" sz="2000" b="1" dirty="0">
                <a:latin typeface="+mj-lt"/>
                <a:ea typeface="굴림" panose="020B0600000101010101" pitchFamily="34" charset="-127"/>
              </a:rPr>
              <a:t>How will this problem be attacked?  </a:t>
            </a:r>
          </a:p>
          <a:p>
            <a:pPr lvl="1">
              <a:lnSpc>
                <a:spcPct val="80000"/>
              </a:lnSpc>
            </a:pPr>
            <a:r>
              <a:rPr lang="en-US" altLang="ko-KR" sz="1600" b="0" dirty="0">
                <a:latin typeface="+mj-lt"/>
                <a:ea typeface="굴림" panose="020B0600000101010101" pitchFamily="34" charset="-127"/>
              </a:rPr>
              <a:t>We plan to answer these questions by utilizing various statistical analyses.  Graphically, we will represent our data in scatter plots to show correlations as well as box plots to show our outliers in within each data set. </a:t>
            </a:r>
          </a:p>
        </p:txBody>
      </p:sp>
    </p:spTree>
    <p:extLst>
      <p:ext uri="{BB962C8B-B14F-4D97-AF65-F5344CB8AC3E}">
        <p14:creationId xmlns:p14="http://schemas.microsoft.com/office/powerpoint/2010/main" val="36198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Project Data Sources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58931" y="1752600"/>
            <a:ext cx="2743200" cy="3255962"/>
          </a:xfrm>
        </p:spPr>
        <p:txBody>
          <a:bodyPr/>
          <a:lstStyle/>
          <a:p>
            <a:pPr marL="0" indent="0">
              <a:lnSpc>
                <a:spcPct val="80000"/>
              </a:lnSpc>
              <a:buNone/>
            </a:pPr>
            <a:r>
              <a:rPr lang="en-US" altLang="ko-KR" sz="2000" b="1" dirty="0">
                <a:latin typeface="+mj-lt"/>
                <a:ea typeface="굴림" panose="020B0600000101010101" pitchFamily="34" charset="-127"/>
              </a:rPr>
              <a:t>Data Retrieval </a:t>
            </a:r>
          </a:p>
          <a:p>
            <a:pPr marL="0" indent="0">
              <a:lnSpc>
                <a:spcPct val="80000"/>
              </a:lnSpc>
              <a:buNone/>
            </a:pPr>
            <a:endParaRPr lang="en-US" altLang="ko-KR" sz="1000" b="1" dirty="0">
              <a:latin typeface="+mj-lt"/>
              <a:ea typeface="굴림" panose="020B0600000101010101" pitchFamily="34" charset="-127"/>
            </a:endParaRPr>
          </a:p>
          <a:p>
            <a:pPr marL="0" indent="0">
              <a:lnSpc>
                <a:spcPct val="80000"/>
              </a:lnSpc>
              <a:buNone/>
            </a:pPr>
            <a:endParaRPr lang="en-US" altLang="ko-KR" sz="1000" b="1" dirty="0">
              <a:latin typeface="+mj-lt"/>
              <a:ea typeface="굴림" panose="020B0600000101010101" pitchFamily="34" charset="-127"/>
            </a:endParaRPr>
          </a:p>
          <a:p>
            <a:pPr marL="0" indent="0">
              <a:lnSpc>
                <a:spcPct val="80000"/>
              </a:lnSpc>
              <a:buNone/>
            </a:pPr>
            <a:r>
              <a:rPr lang="en-US" altLang="ko-KR" sz="1000" b="1" dirty="0">
                <a:latin typeface="+mj-lt"/>
                <a:ea typeface="굴림" panose="020B0600000101010101" pitchFamily="34" charset="-127"/>
              </a:rPr>
              <a:t>.csv data:  </a:t>
            </a:r>
          </a:p>
          <a:p>
            <a:pPr marL="0" indent="0">
              <a:lnSpc>
                <a:spcPct val="80000"/>
              </a:lnSpc>
              <a:buNone/>
            </a:pPr>
            <a:r>
              <a:rPr lang="en-US" altLang="ko-KR" sz="1000" dirty="0">
                <a:latin typeface="+mj-lt"/>
                <a:ea typeface="굴림" panose="020B0600000101010101" pitchFamily="34" charset="-127"/>
              </a:rPr>
              <a:t>Gulf of Mexico Coastal Ocean Observing System</a:t>
            </a:r>
          </a:p>
          <a:p>
            <a:pPr marL="0" indent="0">
              <a:lnSpc>
                <a:spcPct val="80000"/>
              </a:lnSpc>
              <a:buNone/>
            </a:pPr>
            <a:r>
              <a:rPr lang="en-US" altLang="ko-KR" sz="1000" b="0" dirty="0">
                <a:solidFill>
                  <a:srgbClr val="00B050"/>
                </a:solidFill>
                <a:latin typeface="+mj-lt"/>
                <a:ea typeface="굴림" panose="020B0600000101010101" pitchFamily="34" charset="-127"/>
                <a:hlinkClick r:id="rId2">
                  <a:extLst>
                    <a:ext uri="{A12FA001-AC4F-418D-AE19-62706E023703}">
                      <ahyp:hlinkClr xmlns:ahyp="http://schemas.microsoft.com/office/drawing/2018/hyperlinkcolor" val="tx"/>
                    </a:ext>
                  </a:extLst>
                </a:hlinkClick>
              </a:rPr>
              <a:t>http://data.gcoos.org/waf.php</a:t>
            </a:r>
            <a:endParaRPr lang="en-US" altLang="ko-KR" sz="1000" dirty="0">
              <a:solidFill>
                <a:srgbClr val="00B050"/>
              </a:solidFill>
              <a:latin typeface="+mj-lt"/>
              <a:ea typeface="굴림" panose="020B0600000101010101" pitchFamily="34" charset="-127"/>
            </a:endParaRPr>
          </a:p>
          <a:p>
            <a:pPr marL="0" indent="0">
              <a:lnSpc>
                <a:spcPct val="80000"/>
              </a:lnSpc>
              <a:buNone/>
            </a:pPr>
            <a:endParaRPr lang="en-US" altLang="ko-KR" sz="1000" dirty="0">
              <a:solidFill>
                <a:srgbClr val="00B050"/>
              </a:solidFill>
              <a:latin typeface="+mj-lt"/>
              <a:ea typeface="굴림" panose="020B0600000101010101" pitchFamily="34" charset="-127"/>
            </a:endParaRPr>
          </a:p>
          <a:p>
            <a:pPr marL="0" indent="0">
              <a:lnSpc>
                <a:spcPct val="80000"/>
              </a:lnSpc>
              <a:buNone/>
            </a:pPr>
            <a:r>
              <a:rPr lang="en-US" altLang="ko-KR" sz="1000" dirty="0">
                <a:latin typeface="+mj-lt"/>
                <a:ea typeface="굴림" panose="020B0600000101010101" pitchFamily="34" charset="-127"/>
              </a:rPr>
              <a:t>National Hurricane Center</a:t>
            </a:r>
            <a:endParaRPr lang="en-US" altLang="ko-KR" sz="1400" dirty="0">
              <a:latin typeface="+mj-lt"/>
              <a:ea typeface="굴림" panose="020B0600000101010101" pitchFamily="34" charset="-127"/>
            </a:endParaRPr>
          </a:p>
          <a:p>
            <a:pPr marL="0" indent="0">
              <a:lnSpc>
                <a:spcPct val="80000"/>
              </a:lnSpc>
              <a:buNone/>
            </a:pPr>
            <a:r>
              <a:rPr lang="en-US" sz="1000" dirty="0">
                <a:solidFill>
                  <a:srgbClr val="00B050"/>
                </a:solidFill>
                <a:latin typeface="+mj-lt"/>
                <a:hlinkClick r:id="rId3">
                  <a:extLst>
                    <a:ext uri="{A12FA001-AC4F-418D-AE19-62706E023703}">
                      <ahyp:hlinkClr xmlns:ahyp="http://schemas.microsoft.com/office/drawing/2018/hyperlinkcolor" val="tx"/>
                    </a:ext>
                  </a:extLst>
                </a:hlinkClick>
              </a:rPr>
              <a:t>https://www.nhc.noaa.gov/data/tcr/AL092017_Harvey.pdf</a:t>
            </a:r>
            <a:endParaRPr lang="en-US" sz="1000" dirty="0">
              <a:solidFill>
                <a:srgbClr val="00B050"/>
              </a:solidFill>
              <a:latin typeface="+mj-lt"/>
            </a:endParaRPr>
          </a:p>
          <a:p>
            <a:pPr marL="0" indent="0">
              <a:lnSpc>
                <a:spcPct val="80000"/>
              </a:lnSpc>
              <a:buNone/>
            </a:pPr>
            <a:r>
              <a:rPr lang="en-US" altLang="ko-KR" sz="1000" dirty="0">
                <a:latin typeface="+mj-lt"/>
                <a:ea typeface="굴림" panose="020B0600000101010101" pitchFamily="34" charset="-127"/>
              </a:rPr>
              <a:t>-Utilized data, created a csv for Harvey track</a:t>
            </a:r>
          </a:p>
          <a:p>
            <a:pPr marL="914400" lvl="2" indent="0">
              <a:lnSpc>
                <a:spcPct val="80000"/>
              </a:lnSpc>
              <a:buNone/>
            </a:pPr>
            <a:endParaRPr lang="en-US" altLang="ko-KR" sz="1000" dirty="0">
              <a:latin typeface="+mj-lt"/>
              <a:ea typeface="굴림" panose="020B0600000101010101" pitchFamily="34" charset="-127"/>
            </a:endParaRPr>
          </a:p>
          <a:p>
            <a:pPr marL="914400" lvl="2" indent="0">
              <a:lnSpc>
                <a:spcPct val="80000"/>
              </a:lnSpc>
              <a:buNone/>
            </a:pPr>
            <a:endParaRPr lang="en-US" altLang="ko-KR" sz="1000" dirty="0">
              <a:latin typeface="+mj-lt"/>
              <a:ea typeface="굴림" panose="020B0600000101010101" pitchFamily="34" charset="-127"/>
            </a:endParaRPr>
          </a:p>
          <a:p>
            <a:pPr marL="0" indent="0">
              <a:lnSpc>
                <a:spcPct val="80000"/>
              </a:lnSpc>
              <a:buNone/>
            </a:pPr>
            <a:r>
              <a:rPr lang="en-US" altLang="ko-KR" sz="1000" b="1" dirty="0">
                <a:latin typeface="+mj-lt"/>
                <a:ea typeface="굴림" panose="020B0600000101010101" pitchFamily="34" charset="-127"/>
              </a:rPr>
              <a:t>API: </a:t>
            </a:r>
          </a:p>
          <a:p>
            <a:pPr marL="0" indent="0">
              <a:lnSpc>
                <a:spcPct val="80000"/>
              </a:lnSpc>
              <a:buNone/>
            </a:pPr>
            <a:r>
              <a:rPr lang="en-US" altLang="ko-KR" sz="1000" dirty="0" err="1">
                <a:latin typeface="+mj-lt"/>
                <a:ea typeface="굴림" panose="020B0600000101010101" pitchFamily="34" charset="-127"/>
              </a:rPr>
              <a:t>GMaps</a:t>
            </a:r>
            <a:r>
              <a:rPr lang="en-US" altLang="ko-KR" sz="1000" dirty="0">
                <a:latin typeface="+mj-lt"/>
                <a:ea typeface="굴림" panose="020B0600000101010101" pitchFamily="34" charset="-127"/>
              </a:rPr>
              <a:t> </a:t>
            </a:r>
          </a:p>
          <a:p>
            <a:pPr marL="0" indent="0">
              <a:lnSpc>
                <a:spcPct val="80000"/>
              </a:lnSpc>
              <a:buNone/>
            </a:pPr>
            <a:r>
              <a:rPr lang="en-US" altLang="ko-KR" sz="1000" u="sng" dirty="0">
                <a:solidFill>
                  <a:srgbClr val="00B050"/>
                </a:solidFill>
                <a:latin typeface="+mj-lt"/>
                <a:ea typeface="굴림" panose="020B0600000101010101" pitchFamily="34" charset="-127"/>
              </a:rPr>
              <a:t>https://</a:t>
            </a:r>
            <a:r>
              <a:rPr lang="en-US" altLang="ko-KR" sz="1000" u="sng" dirty="0" err="1">
                <a:solidFill>
                  <a:srgbClr val="00B050"/>
                </a:solidFill>
                <a:latin typeface="+mj-lt"/>
                <a:ea typeface="굴림" panose="020B0600000101010101" pitchFamily="34" charset="-127"/>
              </a:rPr>
              <a:t>cloud.google.com</a:t>
            </a:r>
            <a:r>
              <a:rPr lang="en-US" altLang="ko-KR" sz="1000" u="sng" dirty="0">
                <a:solidFill>
                  <a:srgbClr val="00B050"/>
                </a:solidFill>
                <a:latin typeface="+mj-lt"/>
                <a:ea typeface="굴림" panose="020B0600000101010101" pitchFamily="34" charset="-127"/>
              </a:rPr>
              <a:t>/maps-platform/</a:t>
            </a:r>
          </a:p>
          <a:p>
            <a:pPr marL="0" indent="0">
              <a:lnSpc>
                <a:spcPct val="80000"/>
              </a:lnSpc>
              <a:buNone/>
            </a:pPr>
            <a:endParaRPr lang="en-US" altLang="ko-KR" sz="2000" dirty="0">
              <a:latin typeface="Verdana" panose="020B0604030504040204" pitchFamily="34" charset="0"/>
              <a:ea typeface="굴림" panose="020B0600000101010101" pitchFamily="34" charset="-127"/>
            </a:endParaRPr>
          </a:p>
        </p:txBody>
      </p:sp>
      <p:pic>
        <p:nvPicPr>
          <p:cNvPr id="3" name="Picture 2">
            <a:extLst>
              <a:ext uri="{FF2B5EF4-FFF2-40B4-BE49-F238E27FC236}">
                <a16:creationId xmlns:a16="http://schemas.microsoft.com/office/drawing/2014/main" id="{73909F3C-035A-4B02-B451-F24001B1E7AB}"/>
              </a:ext>
            </a:extLst>
          </p:cNvPr>
          <p:cNvPicPr>
            <a:picLocks noChangeAspect="1"/>
          </p:cNvPicPr>
          <p:nvPr/>
        </p:nvPicPr>
        <p:blipFill>
          <a:blip r:embed="rId4"/>
          <a:stretch>
            <a:fillRect/>
          </a:stretch>
        </p:blipFill>
        <p:spPr>
          <a:xfrm>
            <a:off x="2902131" y="1828800"/>
            <a:ext cx="5943600" cy="4636410"/>
          </a:xfrm>
          <a:prstGeom prst="rect">
            <a:avLst/>
          </a:prstGeom>
        </p:spPr>
      </p:pic>
    </p:spTree>
    <p:extLst>
      <p:ext uri="{BB962C8B-B14F-4D97-AF65-F5344CB8AC3E}">
        <p14:creationId xmlns:p14="http://schemas.microsoft.com/office/powerpoint/2010/main" val="3115509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6140450" cy="649288"/>
          </a:xfrm>
        </p:spPr>
        <p:txBody>
          <a:bodyPr/>
          <a:lstStyle/>
          <a:p>
            <a:r>
              <a:rPr lang="en-US" altLang="en-US" b="1" dirty="0">
                <a:latin typeface="Tahoma" panose="020B0604030504040204" pitchFamily="34" charset="0"/>
              </a:rPr>
              <a:t>Project Data Point Locations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295192" y="1777996"/>
            <a:ext cx="7570788" cy="817562"/>
          </a:xfrm>
        </p:spPr>
        <p:txBody>
          <a:bodyPr/>
          <a:lstStyle/>
          <a:p>
            <a:pPr marL="0" indent="0">
              <a:lnSpc>
                <a:spcPct val="80000"/>
              </a:lnSpc>
              <a:buNone/>
            </a:pPr>
            <a:r>
              <a:rPr lang="en-US" altLang="ko-KR" sz="2000" b="1" dirty="0">
                <a:latin typeface="Verdana" panose="020B0604030504040204" pitchFamily="34" charset="0"/>
                <a:ea typeface="굴림" panose="020B0600000101010101" pitchFamily="34" charset="-127"/>
              </a:rPr>
              <a:t>Selected Data Points:</a:t>
            </a:r>
          </a:p>
          <a:p>
            <a:pPr>
              <a:lnSpc>
                <a:spcPct val="80000"/>
              </a:lnSpc>
              <a:buFont typeface="Arial" panose="020B0604020202020204" pitchFamily="34" charset="0"/>
              <a:buChar char="•"/>
            </a:pPr>
            <a:endParaRPr lang="en-US" altLang="ko-KR" sz="1800" dirty="0">
              <a:latin typeface="Verdana" panose="020B0604030504040204" pitchFamily="34" charset="0"/>
              <a:ea typeface="굴림" panose="020B0600000101010101" pitchFamily="34" charset="-127"/>
            </a:endParaRPr>
          </a:p>
          <a:p>
            <a:pPr marL="0" indent="0">
              <a:lnSpc>
                <a:spcPct val="80000"/>
              </a:lnSpc>
              <a:buNone/>
            </a:pPr>
            <a:r>
              <a:rPr lang="en-US" altLang="ko-KR" sz="1800" b="1" dirty="0">
                <a:latin typeface="Verdana" panose="020B0604030504040204" pitchFamily="34" charset="0"/>
                <a:ea typeface="굴림" panose="020B0600000101010101" pitchFamily="34" charset="-127"/>
              </a:rPr>
              <a:t>A </a:t>
            </a:r>
            <a:r>
              <a:rPr lang="en-US" altLang="ko-KR" sz="1800" dirty="0">
                <a:latin typeface="Verdana" panose="020B0604030504040204" pitchFamily="34" charset="0"/>
                <a:ea typeface="굴림" panose="020B0600000101010101" pitchFamily="34" charset="-127"/>
              </a:rPr>
              <a:t>= 42043</a:t>
            </a:r>
            <a:r>
              <a:rPr lang="en-US" altLang="ko-KR" sz="1800" b="1" dirty="0">
                <a:latin typeface="Verdana" panose="020B0604030504040204" pitchFamily="34" charset="0"/>
                <a:ea typeface="굴림" panose="020B0600000101010101" pitchFamily="34" charset="-127"/>
              </a:rPr>
              <a:t>	</a:t>
            </a:r>
          </a:p>
          <a:p>
            <a:pPr marL="0" indent="0">
              <a:lnSpc>
                <a:spcPct val="80000"/>
              </a:lnSpc>
              <a:buNone/>
            </a:pPr>
            <a:r>
              <a:rPr lang="en-US" altLang="ko-KR" sz="1800" b="1" dirty="0">
                <a:latin typeface="Verdana" panose="020B0604030504040204" pitchFamily="34" charset="0"/>
                <a:ea typeface="굴림" panose="020B0600000101010101" pitchFamily="34" charset="-127"/>
              </a:rPr>
              <a:t>B </a:t>
            </a:r>
            <a:r>
              <a:rPr lang="en-US" altLang="ko-KR" sz="1800" dirty="0">
                <a:latin typeface="Verdana" panose="020B0604030504040204" pitchFamily="34" charset="0"/>
                <a:ea typeface="굴림" panose="020B0600000101010101" pitchFamily="34" charset="-127"/>
              </a:rPr>
              <a:t>= 42044</a:t>
            </a:r>
          </a:p>
          <a:p>
            <a:pPr marL="0" indent="0">
              <a:lnSpc>
                <a:spcPct val="80000"/>
              </a:lnSpc>
              <a:buNone/>
            </a:pPr>
            <a:r>
              <a:rPr lang="en-US" altLang="ko-KR" sz="1800" b="1" dirty="0">
                <a:latin typeface="Verdana" panose="020B0604030504040204" pitchFamily="34" charset="0"/>
                <a:ea typeface="굴림" panose="020B0600000101010101" pitchFamily="34" charset="-127"/>
              </a:rPr>
              <a:t>C </a:t>
            </a:r>
            <a:r>
              <a:rPr lang="en-US" altLang="ko-KR" sz="1800" dirty="0">
                <a:latin typeface="Verdana" panose="020B0604030504040204" pitchFamily="34" charset="0"/>
                <a:ea typeface="굴림" panose="020B0600000101010101" pitchFamily="34" charset="-127"/>
              </a:rPr>
              <a:t>= 42047</a:t>
            </a:r>
          </a:p>
          <a:p>
            <a:pPr marL="0" indent="0">
              <a:lnSpc>
                <a:spcPct val="80000"/>
              </a:lnSpc>
              <a:buNone/>
            </a:pPr>
            <a:r>
              <a:rPr lang="en-US" altLang="ko-KR" sz="1800" b="1" dirty="0">
                <a:latin typeface="Verdana" panose="020B0604030504040204" pitchFamily="34" charset="0"/>
                <a:ea typeface="굴림" panose="020B0600000101010101" pitchFamily="34" charset="-127"/>
              </a:rPr>
              <a:t>D </a:t>
            </a:r>
            <a:r>
              <a:rPr lang="en-US" altLang="ko-KR" sz="1800" dirty="0">
                <a:latin typeface="Verdana" panose="020B0604030504040204" pitchFamily="34" charset="0"/>
                <a:ea typeface="굴림" panose="020B0600000101010101" pitchFamily="34" charset="-127"/>
              </a:rPr>
              <a:t>= 8764314</a:t>
            </a:r>
          </a:p>
          <a:p>
            <a:pPr marL="0" indent="0">
              <a:lnSpc>
                <a:spcPct val="80000"/>
              </a:lnSpc>
              <a:buNone/>
            </a:pPr>
            <a:r>
              <a:rPr lang="en-US" altLang="ko-KR" sz="1800" b="1" dirty="0">
                <a:latin typeface="Verdana" panose="020B0604030504040204" pitchFamily="34" charset="0"/>
                <a:ea typeface="굴림" panose="020B0600000101010101" pitchFamily="34" charset="-127"/>
              </a:rPr>
              <a:t>E </a:t>
            </a:r>
            <a:r>
              <a:rPr lang="en-US" altLang="ko-KR" sz="1800" dirty="0">
                <a:latin typeface="Verdana" panose="020B0604030504040204" pitchFamily="34" charset="0"/>
                <a:ea typeface="굴림" panose="020B0600000101010101" pitchFamily="34" charset="-127"/>
              </a:rPr>
              <a:t>= 8770613</a:t>
            </a:r>
          </a:p>
          <a:p>
            <a:pPr marL="0" indent="0">
              <a:lnSpc>
                <a:spcPct val="80000"/>
              </a:lnSpc>
              <a:buNone/>
            </a:pPr>
            <a:r>
              <a:rPr lang="en-US" altLang="ko-KR" sz="1800" b="1" dirty="0">
                <a:latin typeface="Verdana" panose="020B0604030504040204" pitchFamily="34" charset="0"/>
                <a:ea typeface="굴림" panose="020B0600000101010101" pitchFamily="34" charset="-127"/>
              </a:rPr>
              <a:t>F </a:t>
            </a:r>
            <a:r>
              <a:rPr lang="en-US" altLang="ko-KR" sz="1800" dirty="0">
                <a:latin typeface="Verdana" panose="020B0604030504040204" pitchFamily="34" charset="0"/>
                <a:ea typeface="굴림" panose="020B0600000101010101" pitchFamily="34" charset="-127"/>
              </a:rPr>
              <a:t>= TABS-X</a:t>
            </a:r>
          </a:p>
          <a:p>
            <a:pPr marL="0" indent="0">
              <a:lnSpc>
                <a:spcPct val="80000"/>
              </a:lnSpc>
              <a:buNone/>
            </a:pPr>
            <a:r>
              <a:rPr lang="en-US" altLang="ko-KR" sz="1800" b="1" dirty="0">
                <a:latin typeface="Verdana" panose="020B0604030504040204" pitchFamily="34" charset="0"/>
                <a:ea typeface="굴림" panose="020B0600000101010101" pitchFamily="34" charset="-127"/>
              </a:rPr>
              <a:t>G </a:t>
            </a:r>
            <a:r>
              <a:rPr lang="en-US" altLang="ko-KR" sz="1800" dirty="0">
                <a:latin typeface="Verdana" panose="020B0604030504040204" pitchFamily="34" charset="0"/>
                <a:ea typeface="굴림" panose="020B0600000101010101" pitchFamily="34" charset="-127"/>
              </a:rPr>
              <a:t>= 42019</a:t>
            </a:r>
          </a:p>
        </p:txBody>
      </p:sp>
      <p:pic>
        <p:nvPicPr>
          <p:cNvPr id="3" name="Picture 2">
            <a:extLst>
              <a:ext uri="{FF2B5EF4-FFF2-40B4-BE49-F238E27FC236}">
                <a16:creationId xmlns:a16="http://schemas.microsoft.com/office/drawing/2014/main" id="{F2B341A5-1C9B-4AC5-82BE-33151688249B}"/>
              </a:ext>
            </a:extLst>
          </p:cNvPr>
          <p:cNvPicPr>
            <a:picLocks noChangeAspect="1"/>
          </p:cNvPicPr>
          <p:nvPr/>
        </p:nvPicPr>
        <p:blipFill>
          <a:blip r:embed="rId2"/>
          <a:stretch>
            <a:fillRect/>
          </a:stretch>
        </p:blipFill>
        <p:spPr>
          <a:xfrm>
            <a:off x="2605096" y="2349052"/>
            <a:ext cx="6327757" cy="4248598"/>
          </a:xfrm>
          <a:prstGeom prst="rect">
            <a:avLst/>
          </a:prstGeom>
        </p:spPr>
      </p:pic>
      <p:sp>
        <p:nvSpPr>
          <p:cNvPr id="4" name="TextBox 3">
            <a:extLst>
              <a:ext uri="{FF2B5EF4-FFF2-40B4-BE49-F238E27FC236}">
                <a16:creationId xmlns:a16="http://schemas.microsoft.com/office/drawing/2014/main" id="{5E2CB80E-14F5-431F-8AC1-AD76D26A726F}"/>
              </a:ext>
            </a:extLst>
          </p:cNvPr>
          <p:cNvSpPr txBox="1"/>
          <p:nvPr/>
        </p:nvSpPr>
        <p:spPr>
          <a:xfrm>
            <a:off x="4276573" y="4358593"/>
            <a:ext cx="350519" cy="369332"/>
          </a:xfrm>
          <a:prstGeom prst="rect">
            <a:avLst/>
          </a:prstGeom>
          <a:noFill/>
        </p:spPr>
        <p:txBody>
          <a:bodyPr wrap="square" rtlCol="0">
            <a:spAutoFit/>
          </a:bodyPr>
          <a:lstStyle/>
          <a:p>
            <a:r>
              <a:rPr lang="en-US" b="1" dirty="0"/>
              <a:t>D</a:t>
            </a:r>
          </a:p>
        </p:txBody>
      </p:sp>
      <p:sp>
        <p:nvSpPr>
          <p:cNvPr id="5" name="TextBox 4">
            <a:extLst>
              <a:ext uri="{FF2B5EF4-FFF2-40B4-BE49-F238E27FC236}">
                <a16:creationId xmlns:a16="http://schemas.microsoft.com/office/drawing/2014/main" id="{51CA4A2B-3ABE-49E7-8B97-D65C743BC531}"/>
              </a:ext>
            </a:extLst>
          </p:cNvPr>
          <p:cNvSpPr txBox="1"/>
          <p:nvPr/>
        </p:nvSpPr>
        <p:spPr>
          <a:xfrm>
            <a:off x="3837441" y="4662536"/>
            <a:ext cx="350519" cy="369332"/>
          </a:xfrm>
          <a:prstGeom prst="rect">
            <a:avLst/>
          </a:prstGeom>
          <a:noFill/>
        </p:spPr>
        <p:txBody>
          <a:bodyPr wrap="square" rtlCol="0">
            <a:spAutoFit/>
          </a:bodyPr>
          <a:lstStyle/>
          <a:p>
            <a:r>
              <a:rPr lang="en-US" b="1" dirty="0"/>
              <a:t>C</a:t>
            </a:r>
          </a:p>
        </p:txBody>
      </p:sp>
      <p:sp>
        <p:nvSpPr>
          <p:cNvPr id="6" name="TextBox 5">
            <a:extLst>
              <a:ext uri="{FF2B5EF4-FFF2-40B4-BE49-F238E27FC236}">
                <a16:creationId xmlns:a16="http://schemas.microsoft.com/office/drawing/2014/main" id="{F3EA99C6-8893-47F4-A4FC-D87BED9958CB}"/>
              </a:ext>
            </a:extLst>
          </p:cNvPr>
          <p:cNvSpPr txBox="1"/>
          <p:nvPr/>
        </p:nvSpPr>
        <p:spPr>
          <a:xfrm>
            <a:off x="3558168" y="4325552"/>
            <a:ext cx="350519" cy="369332"/>
          </a:xfrm>
          <a:prstGeom prst="rect">
            <a:avLst/>
          </a:prstGeom>
          <a:noFill/>
        </p:spPr>
        <p:txBody>
          <a:bodyPr wrap="square" rtlCol="0">
            <a:spAutoFit/>
          </a:bodyPr>
          <a:lstStyle/>
          <a:p>
            <a:r>
              <a:rPr lang="en-US" b="1" dirty="0"/>
              <a:t>A</a:t>
            </a:r>
          </a:p>
        </p:txBody>
      </p:sp>
      <p:sp>
        <p:nvSpPr>
          <p:cNvPr id="8" name="TextBox 7">
            <a:extLst>
              <a:ext uri="{FF2B5EF4-FFF2-40B4-BE49-F238E27FC236}">
                <a16:creationId xmlns:a16="http://schemas.microsoft.com/office/drawing/2014/main" id="{C2514454-9225-4DDF-82B8-0E187E2567DE}"/>
              </a:ext>
            </a:extLst>
          </p:cNvPr>
          <p:cNvSpPr txBox="1"/>
          <p:nvPr/>
        </p:nvSpPr>
        <p:spPr>
          <a:xfrm>
            <a:off x="3502923" y="3940046"/>
            <a:ext cx="350519" cy="369332"/>
          </a:xfrm>
          <a:prstGeom prst="rect">
            <a:avLst/>
          </a:prstGeom>
          <a:noFill/>
        </p:spPr>
        <p:txBody>
          <a:bodyPr wrap="square" rtlCol="0">
            <a:spAutoFit/>
          </a:bodyPr>
          <a:lstStyle/>
          <a:p>
            <a:r>
              <a:rPr lang="en-US" b="1" dirty="0"/>
              <a:t>E</a:t>
            </a:r>
          </a:p>
        </p:txBody>
      </p:sp>
      <p:sp>
        <p:nvSpPr>
          <p:cNvPr id="10" name="TextBox 9">
            <a:extLst>
              <a:ext uri="{FF2B5EF4-FFF2-40B4-BE49-F238E27FC236}">
                <a16:creationId xmlns:a16="http://schemas.microsoft.com/office/drawing/2014/main" id="{1A24652D-A836-4868-8612-3743A7EB5993}"/>
              </a:ext>
            </a:extLst>
          </p:cNvPr>
          <p:cNvSpPr txBox="1"/>
          <p:nvPr/>
        </p:nvSpPr>
        <p:spPr>
          <a:xfrm>
            <a:off x="3303589" y="4847202"/>
            <a:ext cx="350519" cy="369332"/>
          </a:xfrm>
          <a:prstGeom prst="rect">
            <a:avLst/>
          </a:prstGeom>
          <a:noFill/>
        </p:spPr>
        <p:txBody>
          <a:bodyPr wrap="square" rtlCol="0">
            <a:spAutoFit/>
          </a:bodyPr>
          <a:lstStyle/>
          <a:p>
            <a:r>
              <a:rPr lang="en-US" b="1" dirty="0"/>
              <a:t>F</a:t>
            </a:r>
          </a:p>
        </p:txBody>
      </p:sp>
      <p:sp>
        <p:nvSpPr>
          <p:cNvPr id="12" name="TextBox 11">
            <a:extLst>
              <a:ext uri="{FF2B5EF4-FFF2-40B4-BE49-F238E27FC236}">
                <a16:creationId xmlns:a16="http://schemas.microsoft.com/office/drawing/2014/main" id="{37D4D52B-9FD6-492C-900C-5B6330FF239D}"/>
              </a:ext>
            </a:extLst>
          </p:cNvPr>
          <p:cNvSpPr txBox="1"/>
          <p:nvPr/>
        </p:nvSpPr>
        <p:spPr>
          <a:xfrm>
            <a:off x="3032017" y="5182769"/>
            <a:ext cx="350519" cy="369332"/>
          </a:xfrm>
          <a:prstGeom prst="rect">
            <a:avLst/>
          </a:prstGeom>
          <a:noFill/>
        </p:spPr>
        <p:txBody>
          <a:bodyPr wrap="square" rtlCol="0">
            <a:spAutoFit/>
          </a:bodyPr>
          <a:lstStyle/>
          <a:p>
            <a:r>
              <a:rPr lang="en-US" b="1" dirty="0"/>
              <a:t>B</a:t>
            </a:r>
          </a:p>
        </p:txBody>
      </p:sp>
      <p:sp>
        <p:nvSpPr>
          <p:cNvPr id="14" name="TextBox 13">
            <a:extLst>
              <a:ext uri="{FF2B5EF4-FFF2-40B4-BE49-F238E27FC236}">
                <a16:creationId xmlns:a16="http://schemas.microsoft.com/office/drawing/2014/main" id="{524BE67F-227B-43B1-AD85-B105D778F9EF}"/>
              </a:ext>
            </a:extLst>
          </p:cNvPr>
          <p:cNvSpPr txBox="1"/>
          <p:nvPr/>
        </p:nvSpPr>
        <p:spPr>
          <a:xfrm>
            <a:off x="3469555" y="4700912"/>
            <a:ext cx="350519" cy="369332"/>
          </a:xfrm>
          <a:prstGeom prst="rect">
            <a:avLst/>
          </a:prstGeom>
          <a:noFill/>
        </p:spPr>
        <p:txBody>
          <a:bodyPr wrap="square" rtlCol="0">
            <a:spAutoFit/>
          </a:bodyPr>
          <a:lstStyle/>
          <a:p>
            <a:r>
              <a:rPr lang="en-US" b="1" dirty="0"/>
              <a:t>G</a:t>
            </a:r>
          </a:p>
        </p:txBody>
      </p:sp>
    </p:spTree>
    <p:extLst>
      <p:ext uri="{BB962C8B-B14F-4D97-AF65-F5344CB8AC3E}">
        <p14:creationId xmlns:p14="http://schemas.microsoft.com/office/powerpoint/2010/main" val="2413797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Data Cleanup</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258888" y="1773238"/>
            <a:ext cx="6769100" cy="817562"/>
          </a:xfrm>
        </p:spPr>
        <p:txBody>
          <a:bodyPr/>
          <a:lstStyle/>
          <a:p>
            <a:pPr>
              <a:lnSpc>
                <a:spcPct val="80000"/>
              </a:lnSpc>
            </a:pPr>
            <a:r>
              <a:rPr lang="en-US" altLang="ko-KR" sz="1600" dirty="0">
                <a:latin typeface="Verdana" panose="020B0604030504040204" pitchFamily="34" charset="0"/>
                <a:ea typeface="굴림" panose="020B0600000101010101" pitchFamily="34" charset="-127"/>
              </a:rPr>
              <a:t>The GSOOS site referenced previously was scanned for availability of .csv data.  The Harvey path was cross-referenced for general location.  The seven locations shown contained the most complete data sets in regard to attributes that could be studied: </a:t>
            </a:r>
          </a:p>
          <a:p>
            <a:pPr lvl="1">
              <a:lnSpc>
                <a:spcPct val="80000"/>
              </a:lnSpc>
            </a:pPr>
            <a:r>
              <a:rPr lang="en-US" altLang="ko-KR" sz="1200" dirty="0">
                <a:latin typeface="Verdana" panose="020B0604030504040204" pitchFamily="34" charset="0"/>
                <a:ea typeface="굴림" panose="020B0600000101010101" pitchFamily="34" charset="-127"/>
              </a:rPr>
              <a:t>Wind speed was considered dependent variable.</a:t>
            </a:r>
          </a:p>
          <a:p>
            <a:pPr lvl="1">
              <a:lnSpc>
                <a:spcPct val="80000"/>
              </a:lnSpc>
            </a:pPr>
            <a:r>
              <a:rPr lang="en-US" altLang="ko-KR" sz="1200" dirty="0">
                <a:latin typeface="Verdana" panose="020B0604030504040204" pitchFamily="34" charset="0"/>
                <a:ea typeface="굴림" panose="020B0600000101010101" pitchFamily="34" charset="-127"/>
              </a:rPr>
              <a:t>Salinity, air temp, water temp, air pressure were independent attributes to be studied.  </a:t>
            </a:r>
          </a:p>
          <a:p>
            <a:pPr lvl="1">
              <a:lnSpc>
                <a:spcPct val="80000"/>
              </a:lnSpc>
            </a:pPr>
            <a:endParaRPr lang="en-US" altLang="ko-KR" sz="1200" dirty="0">
              <a:latin typeface="Verdana" panose="020B0604030504040204" pitchFamily="34" charset="0"/>
              <a:ea typeface="굴림" panose="020B0600000101010101" pitchFamily="34" charset="-127"/>
            </a:endParaRPr>
          </a:p>
          <a:p>
            <a:pPr>
              <a:lnSpc>
                <a:spcPct val="80000"/>
              </a:lnSpc>
            </a:pPr>
            <a:r>
              <a:rPr lang="en-US" altLang="ko-KR" sz="1600" dirty="0">
                <a:latin typeface="Verdana" panose="020B0604030504040204" pitchFamily="34" charset="0"/>
                <a:ea typeface="굴림" panose="020B0600000101010101" pitchFamily="34" charset="-127"/>
              </a:rPr>
              <a:t>Rebel Reza’s badass cleaner worked here…. </a:t>
            </a:r>
          </a:p>
          <a:p>
            <a:pPr>
              <a:lnSpc>
                <a:spcPct val="80000"/>
              </a:lnSpc>
            </a:pPr>
            <a:endParaRPr lang="en-US" altLang="ko-KR" sz="1600" dirty="0">
              <a:latin typeface="Verdana" panose="020B0604030504040204" pitchFamily="34" charset="0"/>
              <a:ea typeface="굴림" panose="020B0600000101010101" pitchFamily="34" charset="-127"/>
            </a:endParaRPr>
          </a:p>
          <a:p>
            <a:pPr>
              <a:lnSpc>
                <a:spcPct val="80000"/>
              </a:lnSpc>
            </a:pPr>
            <a:r>
              <a:rPr lang="en-US" altLang="ko-KR" sz="1600" dirty="0">
                <a:latin typeface="Verdana" panose="020B0604030504040204" pitchFamily="34" charset="0"/>
                <a:ea typeface="굴림" panose="020B0600000101010101" pitchFamily="34" charset="-127"/>
              </a:rPr>
              <a:t>Stuff and things </a:t>
            </a:r>
          </a:p>
          <a:p>
            <a:pPr>
              <a:lnSpc>
                <a:spcPct val="80000"/>
              </a:lnSpc>
            </a:pPr>
            <a:endParaRPr lang="en-US" altLang="ko-KR" sz="1600" dirty="0">
              <a:latin typeface="Verdana" panose="020B0604030504040204" pitchFamily="34" charset="0"/>
              <a:ea typeface="굴림" panose="020B0600000101010101" pitchFamily="34" charset="-127"/>
            </a:endParaRPr>
          </a:p>
          <a:p>
            <a:pPr>
              <a:lnSpc>
                <a:spcPct val="80000"/>
              </a:lnSpc>
            </a:pPr>
            <a:r>
              <a:rPr lang="en-US" altLang="ko-KR" sz="1600" dirty="0">
                <a:latin typeface="Verdana" panose="020B0604030504040204" pitchFamily="34" charset="0"/>
                <a:ea typeface="굴림" panose="020B0600000101010101" pitchFamily="34" charset="-127"/>
              </a:rPr>
              <a:t>Adding</a:t>
            </a:r>
          </a:p>
          <a:p>
            <a:pPr>
              <a:lnSpc>
                <a:spcPct val="80000"/>
              </a:lnSpc>
            </a:pPr>
            <a:r>
              <a:rPr lang="en-US" altLang="ko-KR" sz="1600" dirty="0">
                <a:latin typeface="Verdana" panose="020B0604030504040204" pitchFamily="34" charset="0"/>
                <a:ea typeface="굴림" panose="020B0600000101010101" pitchFamily="34" charset="-127"/>
              </a:rPr>
              <a:t>s</a:t>
            </a:r>
          </a:p>
          <a:p>
            <a:pPr>
              <a:lnSpc>
                <a:spcPct val="80000"/>
              </a:lnSpc>
            </a:pPr>
            <a:endParaRPr lang="en-US" altLang="ko-KR" sz="1600" dirty="0">
              <a:latin typeface="Verdana" panose="020B0604030504040204" pitchFamily="34" charset="0"/>
              <a:ea typeface="굴림" panose="020B0600000101010101" pitchFamily="34" charset="-127"/>
            </a:endParaRPr>
          </a:p>
          <a:p>
            <a:pPr>
              <a:lnSpc>
                <a:spcPct val="80000"/>
              </a:lnSpc>
            </a:pPr>
            <a:endParaRPr lang="en-US" altLang="ko-KR" sz="1600" dirty="0">
              <a:latin typeface="Verdana" panose="020B0604030504040204" pitchFamily="34" charset="0"/>
              <a:ea typeface="굴림" panose="020B0600000101010101" pitchFamily="34" charset="-127"/>
            </a:endParaRPr>
          </a:p>
        </p:txBody>
      </p:sp>
    </p:spTree>
    <p:extLst>
      <p:ext uri="{BB962C8B-B14F-4D97-AF65-F5344CB8AC3E}">
        <p14:creationId xmlns:p14="http://schemas.microsoft.com/office/powerpoint/2010/main" val="2114264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D9983-785B-DF45-9552-604655E0ADFA}"/>
              </a:ext>
            </a:extLst>
          </p:cNvPr>
          <p:cNvSpPr>
            <a:spLocks noGrp="1"/>
          </p:cNvSpPr>
          <p:nvPr>
            <p:ph type="title"/>
          </p:nvPr>
        </p:nvSpPr>
        <p:spPr/>
        <p:txBody>
          <a:bodyPr/>
          <a:lstStyle/>
          <a:p>
            <a:r>
              <a:rPr lang="en-US" altLang="en-US" b="1" dirty="0">
                <a:latin typeface="Tahoma" panose="020B0604030504040204" pitchFamily="34" charset="0"/>
              </a:rPr>
              <a:t>Data Cleanup, Cont.</a:t>
            </a:r>
            <a:endParaRPr lang="en-US" dirty="0"/>
          </a:p>
        </p:txBody>
      </p:sp>
      <p:pic>
        <p:nvPicPr>
          <p:cNvPr id="5" name="Content Placeholder 4" descr="A close up of text on a white background&#10;&#10;Description automatically generated">
            <a:extLst>
              <a:ext uri="{FF2B5EF4-FFF2-40B4-BE49-F238E27FC236}">
                <a16:creationId xmlns:a16="http://schemas.microsoft.com/office/drawing/2014/main" id="{BD8D1913-5F8C-C144-89D1-CA0F881826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5000" y="1796143"/>
            <a:ext cx="2494292" cy="4892365"/>
          </a:xfrm>
        </p:spPr>
      </p:pic>
      <p:pic>
        <p:nvPicPr>
          <p:cNvPr id="7" name="Picture 6" descr="A close up of text on a white background&#10;&#10;Description automatically generated">
            <a:extLst>
              <a:ext uri="{FF2B5EF4-FFF2-40B4-BE49-F238E27FC236}">
                <a16:creationId xmlns:a16="http://schemas.microsoft.com/office/drawing/2014/main" id="{6CF5768A-1C6B-EC45-ACE5-06CB7C7A89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0" y="1828800"/>
            <a:ext cx="2362200" cy="4767742"/>
          </a:xfrm>
          <a:prstGeom prst="rect">
            <a:avLst/>
          </a:prstGeom>
        </p:spPr>
      </p:pic>
      <p:sp>
        <p:nvSpPr>
          <p:cNvPr id="8" name="TextBox 7">
            <a:extLst>
              <a:ext uri="{FF2B5EF4-FFF2-40B4-BE49-F238E27FC236}">
                <a16:creationId xmlns:a16="http://schemas.microsoft.com/office/drawing/2014/main" id="{F00C8BAF-27F2-F54A-9574-1D30A8F4550B}"/>
              </a:ext>
            </a:extLst>
          </p:cNvPr>
          <p:cNvSpPr txBox="1"/>
          <p:nvPr/>
        </p:nvSpPr>
        <p:spPr>
          <a:xfrm>
            <a:off x="5153490" y="1848928"/>
            <a:ext cx="1143000" cy="3754874"/>
          </a:xfrm>
          <a:prstGeom prst="rect">
            <a:avLst/>
          </a:prstGeom>
          <a:noFill/>
        </p:spPr>
        <p:txBody>
          <a:bodyPr wrap="square" rtlCol="0">
            <a:spAutoFit/>
          </a:bodyPr>
          <a:lstStyle/>
          <a:p>
            <a:r>
              <a:rPr lang="en-US" sz="1400" dirty="0"/>
              <a:t>After the data was scrubbed, it can be shown that a large portion of the data was salvaged for utilization in harvesting analysis plots, tables, and tests. </a:t>
            </a:r>
          </a:p>
        </p:txBody>
      </p:sp>
      <p:sp>
        <p:nvSpPr>
          <p:cNvPr id="10" name="TextBox 9">
            <a:extLst>
              <a:ext uri="{FF2B5EF4-FFF2-40B4-BE49-F238E27FC236}">
                <a16:creationId xmlns:a16="http://schemas.microsoft.com/office/drawing/2014/main" id="{D554D220-53C7-C845-B0FC-0DC1BF1CAC4C}"/>
              </a:ext>
            </a:extLst>
          </p:cNvPr>
          <p:cNvSpPr txBox="1"/>
          <p:nvPr/>
        </p:nvSpPr>
        <p:spPr>
          <a:xfrm>
            <a:off x="254330" y="1905000"/>
            <a:ext cx="1524000" cy="3754874"/>
          </a:xfrm>
          <a:prstGeom prst="rect">
            <a:avLst/>
          </a:prstGeom>
          <a:noFill/>
        </p:spPr>
        <p:txBody>
          <a:bodyPr wrap="square" rtlCol="0">
            <a:spAutoFit/>
          </a:bodyPr>
          <a:lstStyle/>
          <a:p>
            <a:r>
              <a:rPr lang="en-US" sz="1400" dirty="0"/>
              <a:t>All .csv files were combined using an outside join technique, keying on the date/time collected. </a:t>
            </a:r>
          </a:p>
          <a:p>
            <a:endParaRPr lang="en-US" sz="1400" dirty="0"/>
          </a:p>
          <a:p>
            <a:r>
              <a:rPr lang="en-US" sz="1400" dirty="0"/>
              <a:t>The data was examined for continuity: </a:t>
            </a:r>
          </a:p>
          <a:p>
            <a:r>
              <a:rPr lang="en-US" sz="1400" dirty="0"/>
              <a:t>It was noticed that there were several gaps that were solved by nulling these areas. </a:t>
            </a:r>
          </a:p>
        </p:txBody>
      </p:sp>
      <p:sp>
        <p:nvSpPr>
          <p:cNvPr id="12" name="Right Arrow 11">
            <a:extLst>
              <a:ext uri="{FF2B5EF4-FFF2-40B4-BE49-F238E27FC236}">
                <a16:creationId xmlns:a16="http://schemas.microsoft.com/office/drawing/2014/main" id="{65B7C691-D6EE-9143-AA5D-C4AADE1F75F0}"/>
              </a:ext>
            </a:extLst>
          </p:cNvPr>
          <p:cNvSpPr/>
          <p:nvPr/>
        </p:nvSpPr>
        <p:spPr>
          <a:xfrm>
            <a:off x="1452985" y="3429000"/>
            <a:ext cx="503238" cy="1963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DEF31EAB-AB87-3443-BB6B-92832A604BFB}"/>
              </a:ext>
            </a:extLst>
          </p:cNvPr>
          <p:cNvSpPr/>
          <p:nvPr/>
        </p:nvSpPr>
        <p:spPr>
          <a:xfrm>
            <a:off x="6049962" y="3414547"/>
            <a:ext cx="503238" cy="1963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0777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Water Temperature</a:t>
            </a:r>
            <a:endParaRPr lang="uk-UA" altLang="en-US" b="1" dirty="0">
              <a:latin typeface="Tahoma" panose="020B0604030504040204" pitchFamily="34" charset="0"/>
            </a:endParaRPr>
          </a:p>
        </p:txBody>
      </p:sp>
      <p:pic>
        <p:nvPicPr>
          <p:cNvPr id="2" name="Picture 1">
            <a:extLst>
              <a:ext uri="{FF2B5EF4-FFF2-40B4-BE49-F238E27FC236}">
                <a16:creationId xmlns:a16="http://schemas.microsoft.com/office/drawing/2014/main" id="{30E78F15-8A05-4EF6-9A1D-C84166D5D0C6}"/>
              </a:ext>
            </a:extLst>
          </p:cNvPr>
          <p:cNvPicPr>
            <a:picLocks noChangeAspect="1"/>
          </p:cNvPicPr>
          <p:nvPr/>
        </p:nvPicPr>
        <p:blipFill>
          <a:blip r:embed="rId2"/>
          <a:stretch>
            <a:fillRect/>
          </a:stretch>
        </p:blipFill>
        <p:spPr>
          <a:xfrm>
            <a:off x="0" y="1676400"/>
            <a:ext cx="4800600" cy="2514602"/>
          </a:xfrm>
          <a:prstGeom prst="rect">
            <a:avLst/>
          </a:prstGeom>
        </p:spPr>
      </p:pic>
      <p:pic>
        <p:nvPicPr>
          <p:cNvPr id="3" name="Picture 2">
            <a:extLst>
              <a:ext uri="{FF2B5EF4-FFF2-40B4-BE49-F238E27FC236}">
                <a16:creationId xmlns:a16="http://schemas.microsoft.com/office/drawing/2014/main" id="{45ED0CD2-3E18-43CA-B941-7E2C2C1E439E}"/>
              </a:ext>
            </a:extLst>
          </p:cNvPr>
          <p:cNvPicPr>
            <a:picLocks noChangeAspect="1"/>
          </p:cNvPicPr>
          <p:nvPr/>
        </p:nvPicPr>
        <p:blipFill>
          <a:blip r:embed="rId3"/>
          <a:stretch>
            <a:fillRect/>
          </a:stretch>
        </p:blipFill>
        <p:spPr>
          <a:xfrm>
            <a:off x="0" y="4110257"/>
            <a:ext cx="4800600" cy="2400300"/>
          </a:xfrm>
          <a:prstGeom prst="rect">
            <a:avLst/>
          </a:prstGeom>
        </p:spPr>
      </p:pic>
      <p:sp>
        <p:nvSpPr>
          <p:cNvPr id="4" name="TextBox 3">
            <a:extLst>
              <a:ext uri="{FF2B5EF4-FFF2-40B4-BE49-F238E27FC236}">
                <a16:creationId xmlns:a16="http://schemas.microsoft.com/office/drawing/2014/main" id="{690F72CE-09E2-5D4D-B4AB-8452B12ACF36}"/>
              </a:ext>
            </a:extLst>
          </p:cNvPr>
          <p:cNvSpPr txBox="1"/>
          <p:nvPr/>
        </p:nvSpPr>
        <p:spPr>
          <a:xfrm>
            <a:off x="1600200" y="1491734"/>
            <a:ext cx="1752600" cy="369332"/>
          </a:xfrm>
          <a:prstGeom prst="rect">
            <a:avLst/>
          </a:prstGeom>
          <a:noFill/>
        </p:spPr>
        <p:txBody>
          <a:bodyPr wrap="square" rtlCol="0">
            <a:spAutoFit/>
          </a:bodyPr>
          <a:lstStyle/>
          <a:p>
            <a:r>
              <a:rPr lang="en-US" b="1" dirty="0"/>
              <a:t>Data Outliers</a:t>
            </a:r>
          </a:p>
        </p:txBody>
      </p:sp>
      <p:pic>
        <p:nvPicPr>
          <p:cNvPr id="7" name="Picture 6" descr="A screenshot of a cell phone screen with text&#10;&#10;Description automatically generated">
            <a:extLst>
              <a:ext uri="{FF2B5EF4-FFF2-40B4-BE49-F238E27FC236}">
                <a16:creationId xmlns:a16="http://schemas.microsoft.com/office/drawing/2014/main" id="{49814C83-C3C5-204A-B158-473BF5F936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3504" y="4804322"/>
            <a:ext cx="1882030" cy="1706235"/>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86BAFAC2-51B3-D34D-A44B-72EFA73B9E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3771" y="1676400"/>
            <a:ext cx="4032250" cy="2902824"/>
          </a:xfrm>
          <a:prstGeom prst="rect">
            <a:avLst/>
          </a:prstGeom>
        </p:spPr>
      </p:pic>
      <p:sp>
        <p:nvSpPr>
          <p:cNvPr id="8" name="TextBox 7">
            <a:extLst>
              <a:ext uri="{FF2B5EF4-FFF2-40B4-BE49-F238E27FC236}">
                <a16:creationId xmlns:a16="http://schemas.microsoft.com/office/drawing/2014/main" id="{A969CD61-0D15-7E4C-9DCD-1EBFED09893E}"/>
              </a:ext>
            </a:extLst>
          </p:cNvPr>
          <p:cNvSpPr txBox="1"/>
          <p:nvPr/>
        </p:nvSpPr>
        <p:spPr>
          <a:xfrm>
            <a:off x="4800600" y="5181600"/>
            <a:ext cx="1981200" cy="923330"/>
          </a:xfrm>
          <a:prstGeom prst="rect">
            <a:avLst/>
          </a:prstGeom>
          <a:noFill/>
        </p:spPr>
        <p:txBody>
          <a:bodyPr wrap="square" rtlCol="0">
            <a:spAutoFit/>
          </a:bodyPr>
          <a:lstStyle/>
          <a:p>
            <a:r>
              <a:rPr lang="en-US" dirty="0"/>
              <a:t>Water temperature was our </a:t>
            </a:r>
          </a:p>
        </p:txBody>
      </p:sp>
    </p:spTree>
    <p:extLst>
      <p:ext uri="{BB962C8B-B14F-4D97-AF65-F5344CB8AC3E}">
        <p14:creationId xmlns:p14="http://schemas.microsoft.com/office/powerpoint/2010/main" val="2744057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70862-466B-5C45-A6C7-6F23E22335B8}"/>
              </a:ext>
            </a:extLst>
          </p:cNvPr>
          <p:cNvSpPr>
            <a:spLocks noGrp="1"/>
          </p:cNvSpPr>
          <p:nvPr>
            <p:ph type="title"/>
          </p:nvPr>
        </p:nvSpPr>
        <p:spPr/>
        <p:txBody>
          <a:bodyPr/>
          <a:lstStyle/>
          <a:p>
            <a:r>
              <a:rPr lang="en-US" altLang="en-US" b="1" dirty="0">
                <a:latin typeface="Tahoma" panose="020B0604030504040204" pitchFamily="34" charset="0"/>
              </a:rPr>
              <a:t>Water Temperature Firefly</a:t>
            </a:r>
            <a:endParaRPr lang="en-US" dirty="0"/>
          </a:p>
        </p:txBody>
      </p:sp>
      <p:sp>
        <p:nvSpPr>
          <p:cNvPr id="3" name="Content Placeholder 2">
            <a:extLst>
              <a:ext uri="{FF2B5EF4-FFF2-40B4-BE49-F238E27FC236}">
                <a16:creationId xmlns:a16="http://schemas.microsoft.com/office/drawing/2014/main" id="{E66F7B8A-5B78-9B45-90CE-88D71C08A5AF}"/>
              </a:ext>
            </a:extLst>
          </p:cNvPr>
          <p:cNvSpPr>
            <a:spLocks noGrp="1"/>
          </p:cNvSpPr>
          <p:nvPr>
            <p:ph idx="1"/>
          </p:nvPr>
        </p:nvSpPr>
        <p:spPr>
          <a:xfrm>
            <a:off x="304800" y="1600200"/>
            <a:ext cx="7772400" cy="4752975"/>
          </a:xfrm>
        </p:spPr>
        <p:txBody>
          <a:bodyPr/>
          <a:lstStyle/>
          <a:p>
            <a:pPr marL="0" indent="0">
              <a:buNone/>
            </a:pPr>
            <a:r>
              <a:rPr lang="en-US" sz="1800" dirty="0"/>
              <a:t>The grey data here shows the population of water temperatures recorded over the entire summer.  The blue dates were recorded in the several days leading up to Harvey landfall.</a:t>
            </a:r>
          </a:p>
        </p:txBody>
      </p:sp>
      <p:pic>
        <p:nvPicPr>
          <p:cNvPr id="5" name="Picture 4" descr="A screenshot of a cell phone&#10;&#10;Description automatically generated">
            <a:extLst>
              <a:ext uri="{FF2B5EF4-FFF2-40B4-BE49-F238E27FC236}">
                <a16:creationId xmlns:a16="http://schemas.microsoft.com/office/drawing/2014/main" id="{212F4AFC-63D6-5E45-8849-756BF60B0D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9414" y="2562557"/>
            <a:ext cx="6727371" cy="4281054"/>
          </a:xfrm>
          <a:prstGeom prst="rect">
            <a:avLst/>
          </a:prstGeom>
        </p:spPr>
      </p:pic>
      <p:sp>
        <p:nvSpPr>
          <p:cNvPr id="6" name="TextBox 5">
            <a:extLst>
              <a:ext uri="{FF2B5EF4-FFF2-40B4-BE49-F238E27FC236}">
                <a16:creationId xmlns:a16="http://schemas.microsoft.com/office/drawing/2014/main" id="{61D21664-56A1-CB4D-A85C-943A7745628E}"/>
              </a:ext>
            </a:extLst>
          </p:cNvPr>
          <p:cNvSpPr txBox="1"/>
          <p:nvPr/>
        </p:nvSpPr>
        <p:spPr>
          <a:xfrm>
            <a:off x="304800" y="3124200"/>
            <a:ext cx="1981200" cy="2462213"/>
          </a:xfrm>
          <a:prstGeom prst="rect">
            <a:avLst/>
          </a:prstGeom>
          <a:noFill/>
        </p:spPr>
        <p:txBody>
          <a:bodyPr wrap="square" rtlCol="0">
            <a:spAutoFit/>
          </a:bodyPr>
          <a:lstStyle/>
          <a:p>
            <a:r>
              <a:rPr lang="en-US" sz="1400" dirty="0"/>
              <a:t>The yellow line was installed for reference.   </a:t>
            </a:r>
          </a:p>
          <a:p>
            <a:r>
              <a:rPr lang="en-US" sz="1400" dirty="0"/>
              <a:t>Through independent research, it has been noted that the strongest storms typically occur with water temps over 26°C – note that all of this data is above the “go/ no-go” line.</a:t>
            </a:r>
          </a:p>
        </p:txBody>
      </p:sp>
    </p:spTree>
    <p:extLst>
      <p:ext uri="{BB962C8B-B14F-4D97-AF65-F5344CB8AC3E}">
        <p14:creationId xmlns:p14="http://schemas.microsoft.com/office/powerpoint/2010/main" val="699964484"/>
      </p:ext>
    </p:extLst>
  </p:cSld>
  <p:clrMapOvr>
    <a:masterClrMapping/>
  </p:clrMapOvr>
</p:sld>
</file>

<file path=ppt/theme/theme1.xml><?xml version="1.0" encoding="utf-8"?>
<a:theme xmlns:a="http://schemas.openxmlformats.org/drawingml/2006/main" name="template">
  <a:themeElements>
    <a:clrScheme name="template 10">
      <a:dk1>
        <a:srgbClr val="4D4D4D"/>
      </a:dk1>
      <a:lt1>
        <a:srgbClr val="FFFFFF"/>
      </a:lt1>
      <a:dk2>
        <a:srgbClr val="4D4D4D"/>
      </a:dk2>
      <a:lt2>
        <a:srgbClr val="070551"/>
      </a:lt2>
      <a:accent1>
        <a:srgbClr val="B11600"/>
      </a:accent1>
      <a:accent2>
        <a:srgbClr val="F85400"/>
      </a:accent2>
      <a:accent3>
        <a:srgbClr val="FFFFFF"/>
      </a:accent3>
      <a:accent4>
        <a:srgbClr val="404040"/>
      </a:accent4>
      <a:accent5>
        <a:srgbClr val="D5ABAA"/>
      </a:accent5>
      <a:accent6>
        <a:srgbClr val="E14B00"/>
      </a:accent6>
      <a:hlink>
        <a:srgbClr val="077E3E"/>
      </a:hlink>
      <a:folHlink>
        <a:srgbClr val="DDDDDD"/>
      </a:folHlink>
    </a:clrScheme>
    <a:fontScheme name="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template 1">
        <a:dk1>
          <a:srgbClr val="4D4D4D"/>
        </a:dk1>
        <a:lt1>
          <a:srgbClr val="FFFFFF"/>
        </a:lt1>
        <a:dk2>
          <a:srgbClr val="4D4D4D"/>
        </a:dk2>
        <a:lt2>
          <a:srgbClr val="0099FF"/>
        </a:lt2>
        <a:accent1>
          <a:srgbClr val="003399"/>
        </a:accent1>
        <a:accent2>
          <a:srgbClr val="CCECFF"/>
        </a:accent2>
        <a:accent3>
          <a:srgbClr val="FFFFFF"/>
        </a:accent3>
        <a:accent4>
          <a:srgbClr val="404040"/>
        </a:accent4>
        <a:accent5>
          <a:srgbClr val="AAADCA"/>
        </a:accent5>
        <a:accent6>
          <a:srgbClr val="B9D6E7"/>
        </a:accent6>
        <a:hlink>
          <a:srgbClr val="6699FF"/>
        </a:hlink>
        <a:folHlink>
          <a:srgbClr val="EAEAEA"/>
        </a:folHlink>
      </a:clrScheme>
      <a:clrMap bg1="lt1" tx1="dk1" bg2="lt2" tx2="dk2" accent1="accent1" accent2="accent2" accent3="accent3" accent4="accent4" accent5="accent5" accent6="accent6" hlink="hlink" folHlink="folHlink"/>
    </a:extraClrScheme>
    <a:extraClrScheme>
      <a:clrScheme name="template 2">
        <a:dk1>
          <a:srgbClr val="4D4D4D"/>
        </a:dk1>
        <a:lt1>
          <a:srgbClr val="FFFFFF"/>
        </a:lt1>
        <a:dk2>
          <a:srgbClr val="4D4D4D"/>
        </a:dk2>
        <a:lt2>
          <a:srgbClr val="003399"/>
        </a:lt2>
        <a:accent1>
          <a:srgbClr val="FF66CC"/>
        </a:accent1>
        <a:accent2>
          <a:srgbClr val="6699FF"/>
        </a:accent2>
        <a:accent3>
          <a:srgbClr val="FFFFFF"/>
        </a:accent3>
        <a:accent4>
          <a:srgbClr val="404040"/>
        </a:accent4>
        <a:accent5>
          <a:srgbClr val="FFB8E2"/>
        </a:accent5>
        <a:accent6>
          <a:srgbClr val="5C8AE7"/>
        </a:accent6>
        <a:hlink>
          <a:srgbClr val="FFCC99"/>
        </a:hlink>
        <a:folHlink>
          <a:srgbClr val="DDDDDD"/>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4D4D4D"/>
        </a:dk2>
        <a:lt2>
          <a:srgbClr val="003399"/>
        </a:lt2>
        <a:accent1>
          <a:srgbClr val="CC0000"/>
        </a:accent1>
        <a:accent2>
          <a:srgbClr val="6699FF"/>
        </a:accent2>
        <a:accent3>
          <a:srgbClr val="FFFFFF"/>
        </a:accent3>
        <a:accent4>
          <a:srgbClr val="404040"/>
        </a:accent4>
        <a:accent5>
          <a:srgbClr val="E2AAAA"/>
        </a:accent5>
        <a:accent6>
          <a:srgbClr val="5C8AE7"/>
        </a:accent6>
        <a:hlink>
          <a:srgbClr val="33CCFF"/>
        </a:hlink>
        <a:folHlink>
          <a:srgbClr val="DDDDDD"/>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4D4D4D"/>
        </a:dk2>
        <a:lt2>
          <a:srgbClr val="003399"/>
        </a:lt2>
        <a:accent1>
          <a:srgbClr val="CC0000"/>
        </a:accent1>
        <a:accent2>
          <a:srgbClr val="6699FF"/>
        </a:accent2>
        <a:accent3>
          <a:srgbClr val="FFFFFF"/>
        </a:accent3>
        <a:accent4>
          <a:srgbClr val="404040"/>
        </a:accent4>
        <a:accent5>
          <a:srgbClr val="E2AAAA"/>
        </a:accent5>
        <a:accent6>
          <a:srgbClr val="5C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4D4D4D"/>
        </a:dk2>
        <a:lt2>
          <a:srgbClr val="003399"/>
        </a:lt2>
        <a:accent1>
          <a:srgbClr val="33CCFF"/>
        </a:accent1>
        <a:accent2>
          <a:srgbClr val="6699FF"/>
        </a:accent2>
        <a:accent3>
          <a:srgbClr val="FFFFFF"/>
        </a:accent3>
        <a:accent4>
          <a:srgbClr val="404040"/>
        </a:accent4>
        <a:accent5>
          <a:srgbClr val="ADE2FF"/>
        </a:accent5>
        <a:accent6>
          <a:srgbClr val="5C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4D4D4D"/>
        </a:dk2>
        <a:lt2>
          <a:srgbClr val="003399"/>
        </a:lt2>
        <a:accent1>
          <a:srgbClr val="6699FF"/>
        </a:accent1>
        <a:accent2>
          <a:srgbClr val="3399FF"/>
        </a:accent2>
        <a:accent3>
          <a:srgbClr val="FFFFFF"/>
        </a:accent3>
        <a:accent4>
          <a:srgbClr val="404040"/>
        </a:accent4>
        <a:accent5>
          <a:srgbClr val="B8CAFF"/>
        </a:accent5>
        <a:accent6>
          <a:srgbClr val="2D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7">
        <a:dk1>
          <a:srgbClr val="4D4D4D"/>
        </a:dk1>
        <a:lt1>
          <a:srgbClr val="FFFFFF"/>
        </a:lt1>
        <a:dk2>
          <a:srgbClr val="4D4D4D"/>
        </a:dk2>
        <a:lt2>
          <a:srgbClr val="003399"/>
        </a:lt2>
        <a:accent1>
          <a:srgbClr val="6699FF"/>
        </a:accent1>
        <a:accent2>
          <a:srgbClr val="3399FF"/>
        </a:accent2>
        <a:accent3>
          <a:srgbClr val="FFFFFF"/>
        </a:accent3>
        <a:accent4>
          <a:srgbClr val="404040"/>
        </a:accent4>
        <a:accent5>
          <a:srgbClr val="B8CAFF"/>
        </a:accent5>
        <a:accent6>
          <a:srgbClr val="2D8AE7"/>
        </a:accent6>
        <a:hlink>
          <a:srgbClr val="3333CC"/>
        </a:hlink>
        <a:folHlink>
          <a:srgbClr val="DDDDDD"/>
        </a:folHlink>
      </a:clrScheme>
      <a:clrMap bg1="lt1" tx1="dk1" bg2="lt2" tx2="dk2" accent1="accent1" accent2="accent2" accent3="accent3" accent4="accent4" accent5="accent5" accent6="accent6" hlink="hlink" folHlink="folHlink"/>
    </a:extraClrScheme>
    <a:extraClrScheme>
      <a:clrScheme name="template 8">
        <a:dk1>
          <a:srgbClr val="4D4D4D"/>
        </a:dk1>
        <a:lt1>
          <a:srgbClr val="FFFFFF"/>
        </a:lt1>
        <a:dk2>
          <a:srgbClr val="4D4D4D"/>
        </a:dk2>
        <a:lt2>
          <a:srgbClr val="003399"/>
        </a:lt2>
        <a:accent1>
          <a:srgbClr val="D7995B"/>
        </a:accent1>
        <a:accent2>
          <a:srgbClr val="3399FF"/>
        </a:accent2>
        <a:accent3>
          <a:srgbClr val="FFFFFF"/>
        </a:accent3>
        <a:accent4>
          <a:srgbClr val="404040"/>
        </a:accent4>
        <a:accent5>
          <a:srgbClr val="E8CAB5"/>
        </a:accent5>
        <a:accent6>
          <a:srgbClr val="2D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9">
        <a:dk1>
          <a:srgbClr val="4D4D4D"/>
        </a:dk1>
        <a:lt1>
          <a:srgbClr val="FFFFFF"/>
        </a:lt1>
        <a:dk2>
          <a:srgbClr val="4D4D4D"/>
        </a:dk2>
        <a:lt2>
          <a:srgbClr val="061148"/>
        </a:lt2>
        <a:accent1>
          <a:srgbClr val="D41215"/>
        </a:accent1>
        <a:accent2>
          <a:srgbClr val="365DB7"/>
        </a:accent2>
        <a:accent3>
          <a:srgbClr val="FFFFFF"/>
        </a:accent3>
        <a:accent4>
          <a:srgbClr val="404040"/>
        </a:accent4>
        <a:accent5>
          <a:srgbClr val="E6AAAA"/>
        </a:accent5>
        <a:accent6>
          <a:srgbClr val="3053A6"/>
        </a:accent6>
        <a:hlink>
          <a:srgbClr val="577CCD"/>
        </a:hlink>
        <a:folHlink>
          <a:srgbClr val="DDDDDD"/>
        </a:folHlink>
      </a:clrScheme>
      <a:clrMap bg1="lt1" tx1="dk1" bg2="lt2" tx2="dk2" accent1="accent1" accent2="accent2" accent3="accent3" accent4="accent4" accent5="accent5" accent6="accent6" hlink="hlink" folHlink="folHlink"/>
    </a:extraClrScheme>
    <a:extraClrScheme>
      <a:clrScheme name="template 10">
        <a:dk1>
          <a:srgbClr val="4D4D4D"/>
        </a:dk1>
        <a:lt1>
          <a:srgbClr val="FFFFFF"/>
        </a:lt1>
        <a:dk2>
          <a:srgbClr val="4D4D4D"/>
        </a:dk2>
        <a:lt2>
          <a:srgbClr val="070551"/>
        </a:lt2>
        <a:accent1>
          <a:srgbClr val="B11600"/>
        </a:accent1>
        <a:accent2>
          <a:srgbClr val="F85400"/>
        </a:accent2>
        <a:accent3>
          <a:srgbClr val="FFFFFF"/>
        </a:accent3>
        <a:accent4>
          <a:srgbClr val="404040"/>
        </a:accent4>
        <a:accent5>
          <a:srgbClr val="D5ABAA"/>
        </a:accent5>
        <a:accent6>
          <a:srgbClr val="E14B00"/>
        </a:accent6>
        <a:hlink>
          <a:srgbClr val="077E3E"/>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Template>
  <TotalTime>2723</TotalTime>
  <Words>780</Words>
  <Application>Microsoft Macintosh PowerPoint</Application>
  <PresentationFormat>On-screen Show (4:3)</PresentationFormat>
  <Paragraphs>110</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Tahoma</vt:lpstr>
      <vt:lpstr>Verdana</vt:lpstr>
      <vt:lpstr>template</vt:lpstr>
      <vt:lpstr>Hurricane Harvey – Track Analysis</vt:lpstr>
      <vt:lpstr>Project Information</vt:lpstr>
      <vt:lpstr>Questions</vt:lpstr>
      <vt:lpstr>Project Data Sources</vt:lpstr>
      <vt:lpstr>Project Data Point Locations</vt:lpstr>
      <vt:lpstr>Data Cleanup</vt:lpstr>
      <vt:lpstr>Data Cleanup, Cont.</vt:lpstr>
      <vt:lpstr>Water Temperature</vt:lpstr>
      <vt:lpstr>Water Temperature Firefly</vt:lpstr>
      <vt:lpstr>Water Salinity</vt:lpstr>
      <vt:lpstr>Air Temperature</vt:lpstr>
      <vt:lpstr>Air Pressure</vt:lpstr>
      <vt:lpstr>Air Temperature Firefly</vt:lpstr>
      <vt:lpstr>Wind Speed</vt:lpstr>
      <vt:lpstr>Limitations </vt:lpstr>
      <vt:lpstr>Conclusions</vt:lpstr>
      <vt:lpstr>Findings</vt:lpstr>
      <vt:lpstr>Questions</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presentation</dc:title>
  <dc:creator>Jeremy jones</dc:creator>
  <cp:lastModifiedBy>Rob Pascarella</cp:lastModifiedBy>
  <cp:revision>71</cp:revision>
  <dcterms:created xsi:type="dcterms:W3CDTF">2020-09-16T13:30:06Z</dcterms:created>
  <dcterms:modified xsi:type="dcterms:W3CDTF">2020-09-21T01:07:45Z</dcterms:modified>
</cp:coreProperties>
</file>